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21"/>
  </p:notesMasterIdLst>
  <p:sldIdLst>
    <p:sldId id="256" r:id="rId2"/>
    <p:sldId id="257" r:id="rId3"/>
    <p:sldId id="259" r:id="rId4"/>
    <p:sldId id="260" r:id="rId5"/>
    <p:sldId id="271" r:id="rId6"/>
    <p:sldId id="261" r:id="rId7"/>
    <p:sldId id="272" r:id="rId8"/>
    <p:sldId id="263" r:id="rId9"/>
    <p:sldId id="273" r:id="rId10"/>
    <p:sldId id="274" r:id="rId11"/>
    <p:sldId id="275" r:id="rId12"/>
    <p:sldId id="276" r:id="rId13"/>
    <p:sldId id="277" r:id="rId14"/>
    <p:sldId id="278" r:id="rId15"/>
    <p:sldId id="279" r:id="rId16"/>
    <p:sldId id="281" r:id="rId17"/>
    <p:sldId id="268" r:id="rId18"/>
    <p:sldId id="269" r:id="rId19"/>
    <p:sldId id="270" r:id="rId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00CC00"/>
    <a:srgbClr val="006600"/>
    <a:srgbClr val="FF0000"/>
    <a:srgbClr val="4235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3728" autoAdjust="0"/>
  </p:normalViewPr>
  <p:slideViewPr>
    <p:cSldViewPr snapToGrid="0">
      <p:cViewPr varScale="1">
        <p:scale>
          <a:sx n="108" d="100"/>
          <a:sy n="108"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F230C-56E5-4063-A803-2EAB9766826B}" type="datetimeFigureOut">
              <a:rPr lang="zh-TW" altLang="en-US" smtClean="0"/>
              <a:t>2022/5/11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6E67D-E45B-4B7F-8AB9-F27BBE35F4B6}" type="slidenum">
              <a:rPr lang="zh-TW" altLang="en-US" smtClean="0"/>
              <a:t>‹#›</a:t>
            </a:fld>
            <a:endParaRPr lang="zh-TW" altLang="en-US"/>
          </a:p>
        </p:txBody>
      </p:sp>
    </p:spTree>
    <p:extLst>
      <p:ext uri="{BB962C8B-B14F-4D97-AF65-F5344CB8AC3E}">
        <p14:creationId xmlns:p14="http://schemas.microsoft.com/office/powerpoint/2010/main" val="84868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236E67D-E45B-4B7F-8AB9-F27BBE35F4B6}" type="slidenum">
              <a:rPr lang="zh-TW" altLang="en-US" smtClean="0"/>
              <a:t>2</a:t>
            </a:fld>
            <a:endParaRPr lang="zh-TW" altLang="en-US"/>
          </a:p>
        </p:txBody>
      </p:sp>
    </p:spTree>
    <p:extLst>
      <p:ext uri="{BB962C8B-B14F-4D97-AF65-F5344CB8AC3E}">
        <p14:creationId xmlns:p14="http://schemas.microsoft.com/office/powerpoint/2010/main" val="2635276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236E67D-E45B-4B7F-8AB9-F27BBE35F4B6}" type="slidenum">
              <a:rPr lang="zh-TW" altLang="en-US" smtClean="0"/>
              <a:t>4</a:t>
            </a:fld>
            <a:endParaRPr lang="zh-TW" altLang="en-US"/>
          </a:p>
        </p:txBody>
      </p:sp>
    </p:spTree>
    <p:extLst>
      <p:ext uri="{BB962C8B-B14F-4D97-AF65-F5344CB8AC3E}">
        <p14:creationId xmlns:p14="http://schemas.microsoft.com/office/powerpoint/2010/main" val="120544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236E67D-E45B-4B7F-8AB9-F27BBE35F4B6}" type="slidenum">
              <a:rPr lang="zh-TW" altLang="en-US" smtClean="0"/>
              <a:t>16</a:t>
            </a:fld>
            <a:endParaRPr lang="zh-TW" altLang="en-US"/>
          </a:p>
        </p:txBody>
      </p:sp>
    </p:spTree>
    <p:extLst>
      <p:ext uri="{BB962C8B-B14F-4D97-AF65-F5344CB8AC3E}">
        <p14:creationId xmlns:p14="http://schemas.microsoft.com/office/powerpoint/2010/main" val="762644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5/11/2022</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54471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021906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5/11/2022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330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21105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5/11/2022</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2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329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5/11/2022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020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5/11/2022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303168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5/11/2022</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66526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5/11/2022</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24959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5/11/2022</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3977818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5/11/2022</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21683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www.rayskyinvest.com/62595/what-is-decentraland" TargetMode="External"/><Relationship Id="rId7" Type="http://schemas.openxmlformats.org/officeDocument/2006/relationships/hyperlink" Target="https://cryptowesearch.com/blog/all/Decentraland-mana-intro" TargetMode="External"/><Relationship Id="rId2" Type="http://schemas.openxmlformats.org/officeDocument/2006/relationships/hyperlink" Target="https://www.royenotes.com/decentraland-play-review/" TargetMode="External"/><Relationship Id="rId1" Type="http://schemas.openxmlformats.org/officeDocument/2006/relationships/slideLayout" Target="../slideLayouts/slideLayout6.xml"/><Relationship Id="rId6" Type="http://schemas.openxmlformats.org/officeDocument/2006/relationships/hyperlink" Target="https://www.blocktempo.com/decentraland-review-the-first-day-public-launch/" TargetMode="External"/><Relationship Id="rId5" Type="http://schemas.openxmlformats.org/officeDocument/2006/relationships/hyperlink" Target="https://www.youtube.com/watch?v=S0Ngkrpdjb4" TargetMode="External"/><Relationship Id="rId4" Type="http://schemas.openxmlformats.org/officeDocument/2006/relationships/hyperlink" Target="https://www.youtube.com/watch?v=paiJ5haZqik"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3" descr="Stock numbers on a digital display">
            <a:extLst>
              <a:ext uri="{FF2B5EF4-FFF2-40B4-BE49-F238E27FC236}">
                <a16:creationId xmlns:a16="http://schemas.microsoft.com/office/drawing/2014/main" id="{6CF1177D-AADC-439D-97D7-794EDF53125B}"/>
              </a:ext>
            </a:extLst>
          </p:cNvPr>
          <p:cNvPicPr>
            <a:picLocks noChangeAspect="1"/>
          </p:cNvPicPr>
          <p:nvPr/>
        </p:nvPicPr>
        <p:blipFill rotWithShape="1">
          <a:blip r:embed="rId2"/>
          <a:srcRect l="23202" r="439" b="1"/>
          <a:stretch/>
        </p:blipFill>
        <p:spPr>
          <a:xfrm>
            <a:off x="7541111" y="1637130"/>
            <a:ext cx="4647841" cy="3547872"/>
          </a:xfrm>
          <a:prstGeom prst="rect">
            <a:avLst/>
          </a:prstGeom>
        </p:spPr>
      </p:pic>
      <p:sp>
        <p:nvSpPr>
          <p:cNvPr id="27" name="Rectangle 26">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2BF0B67-FFAC-4AF2-8DE6-4A39BBD3B178}"/>
              </a:ext>
            </a:extLst>
          </p:cNvPr>
          <p:cNvSpPr>
            <a:spLocks noGrp="1"/>
          </p:cNvSpPr>
          <p:nvPr>
            <p:ph type="ctrTitle"/>
          </p:nvPr>
        </p:nvSpPr>
        <p:spPr>
          <a:xfrm>
            <a:off x="1635103" y="1936224"/>
            <a:ext cx="5516324" cy="2934270"/>
          </a:xfrm>
        </p:spPr>
        <p:txBody>
          <a:bodyPr>
            <a:normAutofit/>
          </a:bodyPr>
          <a:lstStyle/>
          <a:p>
            <a:r>
              <a:rPr lang="zh-TW" altLang="en-US" dirty="0" smtClean="0">
                <a:solidFill>
                  <a:schemeClr val="bg1"/>
                </a:solidFill>
                <a:latin typeface="FangSong" panose="02010609060101010101" pitchFamily="49" charset="-122"/>
                <a:ea typeface="FangSong" panose="02010609060101010101" pitchFamily="49" charset="-122"/>
              </a:rPr>
              <a:t>專題</a:t>
            </a:r>
            <a:r>
              <a:rPr lang="en-US" altLang="zh-TW" dirty="0" smtClean="0">
                <a:solidFill>
                  <a:schemeClr val="bg1"/>
                </a:solidFill>
                <a:latin typeface="FangSong" panose="02010609060101010101" pitchFamily="49" charset="-122"/>
                <a:ea typeface="FangSong" panose="02010609060101010101" pitchFamily="49" charset="-122"/>
              </a:rPr>
              <a:t>_NFT</a:t>
            </a:r>
            <a:r>
              <a:rPr lang="zh-TW" altLang="en-US" dirty="0" smtClean="0">
                <a:solidFill>
                  <a:schemeClr val="bg1"/>
                </a:solidFill>
                <a:latin typeface="FangSong" panose="02010609060101010101" pitchFamily="49" charset="-122"/>
                <a:ea typeface="FangSong" panose="02010609060101010101" pitchFamily="49" charset="-122"/>
              </a:rPr>
              <a:t>案例</a:t>
            </a:r>
            <a:endParaRPr lang="zh-TW" altLang="en-US" dirty="0">
              <a:solidFill>
                <a:schemeClr val="bg1"/>
              </a:solidFill>
              <a:latin typeface="FangSong" panose="02010609060101010101" pitchFamily="49" charset="-122"/>
              <a:ea typeface="FangSong" panose="02010609060101010101" pitchFamily="49" charset="-122"/>
            </a:endParaRPr>
          </a:p>
        </p:txBody>
      </p:sp>
      <p:sp>
        <p:nvSpPr>
          <p:cNvPr id="29" name="Rectangle 28">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標題 2">
            <a:extLst>
              <a:ext uri="{FF2B5EF4-FFF2-40B4-BE49-F238E27FC236}">
                <a16:creationId xmlns:a16="http://schemas.microsoft.com/office/drawing/2014/main" id="{256CE230-25FA-496D-B221-C6904C5E7132}"/>
              </a:ext>
            </a:extLst>
          </p:cNvPr>
          <p:cNvSpPr>
            <a:spLocks noGrp="1"/>
          </p:cNvSpPr>
          <p:nvPr>
            <p:ph type="subTitle" idx="1"/>
          </p:nvPr>
        </p:nvSpPr>
        <p:spPr>
          <a:xfrm>
            <a:off x="549869" y="5653295"/>
            <a:ext cx="6601558" cy="792469"/>
          </a:xfrm>
        </p:spPr>
        <p:txBody>
          <a:bodyPr anchor="t">
            <a:noAutofit/>
          </a:bodyPr>
          <a:lstStyle/>
          <a:p>
            <a:pPr algn="ctr"/>
            <a:r>
              <a:rPr lang="zh-TW" altLang="en-US" sz="1800" dirty="0">
                <a:latin typeface="FangSong" panose="02010609060101010101" pitchFamily="49" charset="-122"/>
                <a:ea typeface="FangSong" panose="02010609060101010101" pitchFamily="49" charset="-122"/>
              </a:rPr>
              <a:t>資三</a:t>
            </a:r>
            <a:r>
              <a:rPr lang="en-US" altLang="zh-TW" sz="1800" dirty="0">
                <a:latin typeface="FangSong" panose="02010609060101010101" pitchFamily="49" charset="-122"/>
                <a:ea typeface="FangSong" panose="02010609060101010101" pitchFamily="49" charset="-122"/>
              </a:rPr>
              <a:t>B 08156220 </a:t>
            </a:r>
            <a:r>
              <a:rPr lang="zh-TW" altLang="en-US" sz="1800" dirty="0">
                <a:latin typeface="FangSong" panose="02010609060101010101" pitchFamily="49" charset="-122"/>
                <a:ea typeface="FangSong" panose="02010609060101010101" pitchFamily="49" charset="-122"/>
              </a:rPr>
              <a:t>孫</a:t>
            </a:r>
            <a:r>
              <a:rPr lang="zh-TW" altLang="en-US" sz="1800" dirty="0" smtClean="0">
                <a:latin typeface="FangSong" panose="02010609060101010101" pitchFamily="49" charset="-122"/>
                <a:ea typeface="FangSong" panose="02010609060101010101" pitchFamily="49" charset="-122"/>
              </a:rPr>
              <a:t>濰</a:t>
            </a:r>
            <a:endParaRPr lang="en-US" altLang="zh-TW" sz="1800" dirty="0">
              <a:latin typeface="FangSong" panose="02010609060101010101" pitchFamily="49" charset="-122"/>
              <a:ea typeface="FangSong" panose="02010609060101010101" pitchFamily="49" charset="-122"/>
            </a:endParaRPr>
          </a:p>
        </p:txBody>
      </p:sp>
      <p:sp>
        <p:nvSpPr>
          <p:cNvPr id="31" name="Rectangle 30">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705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78" name="Rectangle 77">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22CC044-9AF7-4E6E-9EED-789097E0EC58}"/>
              </a:ext>
            </a:extLst>
          </p:cNvPr>
          <p:cNvSpPr>
            <a:spLocks noGrp="1"/>
          </p:cNvSpPr>
          <p:nvPr>
            <p:ph type="title"/>
          </p:nvPr>
        </p:nvSpPr>
        <p:spPr>
          <a:xfrm>
            <a:off x="1219200" y="1680949"/>
            <a:ext cx="5983705" cy="3444819"/>
          </a:xfrm>
        </p:spPr>
        <p:txBody>
          <a:bodyPr vert="horz" lIns="109728" tIns="109728" rIns="109728" bIns="91440" rtlCol="0" anchor="ctr">
            <a:normAutofit fontScale="90000"/>
          </a:bodyPr>
          <a:lstStyle/>
          <a:p>
            <a:r>
              <a:rPr lang="en-US" altLang="zh-TW" sz="3100" b="0" dirty="0">
                <a:solidFill>
                  <a:schemeClr val="bg1"/>
                </a:solidFill>
                <a:latin typeface="Lucida Fax" panose="02060602050505020204" pitchFamily="18" charset="0"/>
                <a:ea typeface="FangSong" panose="02010609060101010101" pitchFamily="49" charset="-122"/>
                <a:cs typeface="+mn-cs"/>
              </a:rPr>
              <a:t>LAND</a:t>
            </a:r>
            <a:r>
              <a:rPr lang="zh-TW" altLang="zh-TW" sz="3100" b="0" dirty="0">
                <a:solidFill>
                  <a:schemeClr val="bg1"/>
                </a:solidFill>
                <a:latin typeface="FangSong" panose="02010609060101010101" pitchFamily="49" charset="-122"/>
                <a:ea typeface="FangSong" panose="02010609060101010101" pitchFamily="49" charset="-122"/>
                <a:cs typeface="+mn-cs"/>
              </a:rPr>
              <a:t>獲得方法一</a:t>
            </a:r>
            <a:r>
              <a:rPr lang="zh-TW" altLang="zh-TW" sz="3100" b="0" dirty="0" smtClean="0">
                <a:solidFill>
                  <a:schemeClr val="bg1"/>
                </a:solidFill>
                <a:latin typeface="FangSong" panose="02010609060101010101" pitchFamily="49" charset="-122"/>
                <a:ea typeface="FangSong" panose="02010609060101010101" pitchFamily="49" charset="-122"/>
                <a:cs typeface="+mn-cs"/>
              </a:rPr>
              <a:t>、銷毀</a:t>
            </a:r>
            <a:r>
              <a:rPr lang="en-US" altLang="zh-TW" sz="3100" b="0" dirty="0">
                <a:solidFill>
                  <a:schemeClr val="bg1"/>
                </a:solidFill>
                <a:latin typeface="Lucida Fax" panose="02060602050505020204" pitchFamily="18" charset="0"/>
                <a:ea typeface="FangSong" panose="02010609060101010101" pitchFamily="49" charset="-122"/>
                <a:cs typeface="+mn-cs"/>
              </a:rPr>
              <a:t>MANA</a:t>
            </a:r>
            <a:r>
              <a:rPr lang="en-US" altLang="zh-TW" sz="2800" b="0" dirty="0" smtClean="0">
                <a:solidFill>
                  <a:schemeClr val="bg1"/>
                </a:solidFill>
                <a:latin typeface="FangSong" panose="02010609060101010101" pitchFamily="49" charset="-122"/>
                <a:ea typeface="FangSong" panose="02010609060101010101" pitchFamily="49" charset="-122"/>
                <a:cs typeface="+mn-cs"/>
              </a:rPr>
              <a:t>:</a:t>
            </a:r>
            <a:r>
              <a:rPr lang="zh-TW" altLang="zh-TW" dirty="0" smtClean="0"/>
              <a:t/>
            </a:r>
            <a:br>
              <a:rPr lang="zh-TW" altLang="zh-TW" dirty="0" smtClean="0"/>
            </a:br>
            <a:r>
              <a:rPr lang="en-US" altLang="zh-TW" sz="2800" b="0" dirty="0" smtClean="0">
                <a:solidFill>
                  <a:schemeClr val="bg1"/>
                </a:solidFill>
                <a:latin typeface="Lucida Fax" panose="02060602050505020204" pitchFamily="18" charset="0"/>
                <a:ea typeface="FangSong" panose="02010609060101010101" pitchFamily="49" charset="-122"/>
                <a:cs typeface="+mn-cs"/>
              </a:rPr>
              <a:t/>
            </a:r>
            <a:br>
              <a:rPr lang="en-US" altLang="zh-TW" sz="2800" b="0" dirty="0" smtClean="0">
                <a:solidFill>
                  <a:schemeClr val="bg1"/>
                </a:solidFill>
                <a:latin typeface="Lucida Fax" panose="02060602050505020204" pitchFamily="18" charset="0"/>
                <a:ea typeface="FangSong" panose="02010609060101010101" pitchFamily="49" charset="-122"/>
                <a:cs typeface="+mn-cs"/>
              </a:rPr>
            </a:br>
            <a:r>
              <a:rPr lang="zh-TW" altLang="zh-TW" sz="3100" b="0" dirty="0">
                <a:solidFill>
                  <a:schemeClr val="bg1"/>
                </a:solidFill>
                <a:latin typeface="FangSong" panose="02010609060101010101" pitchFamily="49" charset="-122"/>
                <a:ea typeface="FangSong" panose="02010609060101010101" pitchFamily="49" charset="-122"/>
                <a:cs typeface="+mn-cs"/>
              </a:rPr>
              <a:t>玩家可以透過銷毁遊戲的治理幣</a:t>
            </a:r>
            <a:r>
              <a:rPr lang="en-US" altLang="zh-TW" sz="3100" b="0" dirty="0">
                <a:solidFill>
                  <a:schemeClr val="bg1"/>
                </a:solidFill>
                <a:latin typeface="FangSong" panose="02010609060101010101" pitchFamily="49" charset="-122"/>
                <a:ea typeface="FangSong" panose="02010609060101010101" pitchFamily="49" charset="-122"/>
                <a:cs typeface="+mn-cs"/>
              </a:rPr>
              <a:t> </a:t>
            </a:r>
            <a:r>
              <a:rPr lang="en-US" altLang="zh-TW" sz="3100" b="0" dirty="0" smtClean="0">
                <a:solidFill>
                  <a:schemeClr val="bg1"/>
                </a:solidFill>
                <a:latin typeface="Lucida Fax" panose="02060602050505020204" pitchFamily="18" charset="0"/>
                <a:ea typeface="FangSong" panose="02010609060101010101" pitchFamily="49" charset="-122"/>
                <a:cs typeface="+mn-cs"/>
              </a:rPr>
              <a:t>MANA</a:t>
            </a:r>
            <a:r>
              <a:rPr lang="zh-TW" altLang="zh-TW" sz="3100" b="0" dirty="0" smtClean="0">
                <a:solidFill>
                  <a:schemeClr val="bg1"/>
                </a:solidFill>
                <a:latin typeface="FangSong" panose="02010609060101010101" pitchFamily="49" charset="-122"/>
                <a:ea typeface="FangSong" panose="02010609060101010101" pitchFamily="49" charset="-122"/>
                <a:cs typeface="+mn-cs"/>
              </a:rPr>
              <a:t>在</a:t>
            </a:r>
            <a:r>
              <a:rPr lang="zh-TW" altLang="zh-TW" sz="3100" b="0" dirty="0">
                <a:solidFill>
                  <a:schemeClr val="bg1"/>
                </a:solidFill>
                <a:latin typeface="FangSong" panose="02010609060101010101" pitchFamily="49" charset="-122"/>
                <a:ea typeface="FangSong" panose="02010609060101010101" pitchFamily="49" charset="-122"/>
                <a:cs typeface="+mn-cs"/>
              </a:rPr>
              <a:t>新拓展的城市當中獲得虛擬</a:t>
            </a:r>
            <a:r>
              <a:rPr lang="zh-TW" altLang="zh-TW" sz="3100" b="0" dirty="0" smtClean="0">
                <a:solidFill>
                  <a:schemeClr val="bg1"/>
                </a:solidFill>
                <a:latin typeface="FangSong" panose="02010609060101010101" pitchFamily="49" charset="-122"/>
                <a:ea typeface="FangSong" panose="02010609060101010101" pitchFamily="49" charset="-122"/>
                <a:cs typeface="+mn-cs"/>
              </a:rPr>
              <a:t>土地</a:t>
            </a:r>
            <a:r>
              <a:rPr lang="en-US" altLang="zh-TW" sz="3100" b="0" dirty="0" smtClean="0">
                <a:solidFill>
                  <a:schemeClr val="bg1"/>
                </a:solidFill>
                <a:latin typeface="Lucida Fax" panose="02060602050505020204" pitchFamily="18" charset="0"/>
                <a:ea typeface="FangSong" panose="02010609060101010101" pitchFamily="49" charset="-122"/>
                <a:cs typeface="+mn-cs"/>
              </a:rPr>
              <a:t>LAND</a:t>
            </a:r>
            <a:r>
              <a:rPr lang="zh-TW" altLang="zh-TW" sz="3100" b="0" dirty="0" smtClean="0">
                <a:solidFill>
                  <a:schemeClr val="bg1"/>
                </a:solidFill>
                <a:latin typeface="FangSong" panose="02010609060101010101" pitchFamily="49" charset="-122"/>
                <a:ea typeface="FangSong" panose="02010609060101010101" pitchFamily="49" charset="-122"/>
                <a:cs typeface="+mn-cs"/>
              </a:rPr>
              <a:t>。</a:t>
            </a:r>
            <a:endParaRPr lang="zh-TW" altLang="zh-TW" sz="3100" b="0" dirty="0">
              <a:solidFill>
                <a:schemeClr val="bg1"/>
              </a:solidFill>
              <a:latin typeface="FangSong" panose="02010609060101010101" pitchFamily="49" charset="-122"/>
              <a:ea typeface="FangSong" panose="02010609060101010101" pitchFamily="49" charset="-122"/>
              <a:cs typeface="+mn-cs"/>
            </a:endParaRPr>
          </a:p>
        </p:txBody>
      </p:sp>
      <p:sp>
        <p:nvSpPr>
          <p:cNvPr id="88" name="Rectangle 87">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字方塊 16">
            <a:extLst>
              <a:ext uri="{FF2B5EF4-FFF2-40B4-BE49-F238E27FC236}">
                <a16:creationId xmlns:a16="http://schemas.microsoft.com/office/drawing/2014/main" id="{256CB3EA-1D5A-4389-A09E-4BC4964DEAC1}"/>
              </a:ext>
            </a:extLst>
          </p:cNvPr>
          <p:cNvSpPr txBox="1"/>
          <p:nvPr/>
        </p:nvSpPr>
        <p:spPr>
          <a:xfrm>
            <a:off x="500051" y="365971"/>
            <a:ext cx="4793844" cy="707886"/>
          </a:xfrm>
          <a:prstGeom prst="rect">
            <a:avLst/>
          </a:prstGeom>
          <a:noFill/>
        </p:spPr>
        <p:txBody>
          <a:bodyPr wrap="square" rtlCol="0">
            <a:spAutoFit/>
          </a:bodyPr>
          <a:lstStyle/>
          <a:p>
            <a:r>
              <a:rPr lang="zh-TW" altLang="en-US" sz="4000" dirty="0" smtClean="0">
                <a:latin typeface="FangSong" panose="02010609060101010101" pitchFamily="49" charset="-122"/>
                <a:ea typeface="FangSong" panose="02010609060101010101" pitchFamily="49" charset="-122"/>
              </a:rPr>
              <a:t>如何獲取</a:t>
            </a:r>
            <a:r>
              <a:rPr lang="en-US" altLang="zh-TW" sz="4000" dirty="0" smtClean="0">
                <a:latin typeface="Lucida Fax" panose="02060602050505020204" pitchFamily="18" charset="0"/>
                <a:ea typeface="FangSong" panose="02010609060101010101" pitchFamily="49" charset="-122"/>
              </a:rPr>
              <a:t>LAND</a:t>
            </a:r>
            <a:endParaRPr lang="zh-TW" altLang="en-US" sz="4000" dirty="0">
              <a:latin typeface="Lucida Fax" panose="02060602050505020204" pitchFamily="18" charset="0"/>
              <a:ea typeface="FangSong" panose="02010609060101010101" pitchFamily="49" charset="-122"/>
            </a:endParaRPr>
          </a:p>
        </p:txBody>
      </p:sp>
      <p:pic>
        <p:nvPicPr>
          <p:cNvPr id="7170" name="Picture 2" descr="https://www.rayskyinvest.com/wp-content/uploads/2022/03/img_62220fd956d1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088" y="995122"/>
            <a:ext cx="4776965" cy="482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2104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78" name="Rectangle 77">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22CC044-9AF7-4E6E-9EED-789097E0EC58}"/>
              </a:ext>
            </a:extLst>
          </p:cNvPr>
          <p:cNvSpPr>
            <a:spLocks noGrp="1"/>
          </p:cNvSpPr>
          <p:nvPr>
            <p:ph type="title"/>
          </p:nvPr>
        </p:nvSpPr>
        <p:spPr>
          <a:xfrm>
            <a:off x="1210322" y="1674656"/>
            <a:ext cx="6193654" cy="3444819"/>
          </a:xfrm>
        </p:spPr>
        <p:txBody>
          <a:bodyPr vert="horz" lIns="109728" tIns="109728" rIns="109728" bIns="91440" rtlCol="0" anchor="ctr">
            <a:normAutofit fontScale="90000"/>
          </a:bodyPr>
          <a:lstStyle/>
          <a:p>
            <a:r>
              <a:rPr lang="en-US" altLang="zh-TW" sz="3100" b="0" dirty="0">
                <a:solidFill>
                  <a:schemeClr val="bg1"/>
                </a:solidFill>
                <a:latin typeface="Lucida Fax" panose="02060602050505020204" pitchFamily="18" charset="0"/>
                <a:ea typeface="FangSong" panose="02010609060101010101" pitchFamily="49" charset="-122"/>
                <a:cs typeface="+mn-cs"/>
              </a:rPr>
              <a:t>LAND</a:t>
            </a:r>
            <a:r>
              <a:rPr lang="zh-TW" altLang="zh-TW" sz="3100" b="0" dirty="0">
                <a:solidFill>
                  <a:schemeClr val="bg1"/>
                </a:solidFill>
                <a:latin typeface="FangSong" panose="02010609060101010101" pitchFamily="49" charset="-122"/>
                <a:ea typeface="FangSong" panose="02010609060101010101" pitchFamily="49" charset="-122"/>
                <a:cs typeface="+mn-cs"/>
              </a:rPr>
              <a:t>獲得</a:t>
            </a:r>
            <a:r>
              <a:rPr lang="zh-TW" altLang="zh-TW" sz="3100" b="0" dirty="0" smtClean="0">
                <a:solidFill>
                  <a:schemeClr val="bg1"/>
                </a:solidFill>
                <a:latin typeface="FangSong" panose="02010609060101010101" pitchFamily="49" charset="-122"/>
                <a:ea typeface="FangSong" panose="02010609060101010101" pitchFamily="49" charset="-122"/>
                <a:cs typeface="+mn-cs"/>
              </a:rPr>
              <a:t>方法</a:t>
            </a:r>
            <a:r>
              <a:rPr lang="zh-TW" altLang="en-US" sz="3100" b="0" dirty="0">
                <a:solidFill>
                  <a:schemeClr val="bg1"/>
                </a:solidFill>
                <a:latin typeface="FangSong" panose="02010609060101010101" pitchFamily="49" charset="-122"/>
                <a:ea typeface="FangSong" panose="02010609060101010101" pitchFamily="49" charset="-122"/>
                <a:cs typeface="+mn-cs"/>
              </a:rPr>
              <a:t>二</a:t>
            </a:r>
            <a:r>
              <a:rPr lang="zh-TW" altLang="zh-TW" sz="3100" b="0" dirty="0" smtClean="0">
                <a:solidFill>
                  <a:schemeClr val="bg1"/>
                </a:solidFill>
                <a:latin typeface="FangSong" panose="02010609060101010101" pitchFamily="49" charset="-122"/>
                <a:ea typeface="FangSong" panose="02010609060101010101" pitchFamily="49" charset="-122"/>
                <a:cs typeface="+mn-cs"/>
              </a:rPr>
              <a:t>、於</a:t>
            </a:r>
            <a:r>
              <a:rPr lang="zh-TW" altLang="zh-TW" sz="3100" b="0" dirty="0">
                <a:solidFill>
                  <a:schemeClr val="bg1"/>
                </a:solidFill>
                <a:latin typeface="FangSong" panose="02010609060101010101" pitchFamily="49" charset="-122"/>
                <a:ea typeface="FangSong" panose="02010609060101010101" pitchFamily="49" charset="-122"/>
                <a:cs typeface="+mn-cs"/>
              </a:rPr>
              <a:t>交易平台</a:t>
            </a:r>
            <a:r>
              <a:rPr lang="zh-TW" altLang="zh-TW" sz="3100" b="0" dirty="0" smtClean="0">
                <a:solidFill>
                  <a:schemeClr val="bg1"/>
                </a:solidFill>
                <a:latin typeface="FangSong" panose="02010609060101010101" pitchFamily="49" charset="-122"/>
                <a:ea typeface="FangSong" panose="02010609060101010101" pitchFamily="49" charset="-122"/>
                <a:cs typeface="+mn-cs"/>
              </a:rPr>
              <a:t>購買</a:t>
            </a:r>
            <a:r>
              <a:rPr lang="en-US" altLang="zh-TW" sz="3100" b="0" dirty="0" smtClean="0">
                <a:solidFill>
                  <a:schemeClr val="bg1"/>
                </a:solidFill>
                <a:latin typeface="FangSong" panose="02010609060101010101" pitchFamily="49" charset="-122"/>
                <a:ea typeface="FangSong" panose="02010609060101010101" pitchFamily="49" charset="-122"/>
                <a:cs typeface="+mn-cs"/>
              </a:rPr>
              <a:t>:</a:t>
            </a:r>
            <a:br>
              <a:rPr lang="en-US" altLang="zh-TW" sz="3100" b="0" dirty="0" smtClean="0">
                <a:solidFill>
                  <a:schemeClr val="bg1"/>
                </a:solidFill>
                <a:latin typeface="FangSong" panose="02010609060101010101" pitchFamily="49" charset="-122"/>
                <a:ea typeface="FangSong" panose="02010609060101010101" pitchFamily="49" charset="-122"/>
                <a:cs typeface="+mn-cs"/>
              </a:rPr>
            </a:br>
            <a:r>
              <a:rPr lang="en-US" altLang="zh-TW" sz="2800" b="0" dirty="0" smtClean="0">
                <a:solidFill>
                  <a:schemeClr val="bg1"/>
                </a:solidFill>
                <a:latin typeface="Lucida Fax" panose="02060602050505020204" pitchFamily="18" charset="0"/>
                <a:ea typeface="FangSong" panose="02010609060101010101" pitchFamily="49" charset="-122"/>
                <a:cs typeface="+mn-cs"/>
              </a:rPr>
              <a:t/>
            </a:r>
            <a:br>
              <a:rPr lang="en-US" altLang="zh-TW" sz="2800" b="0" dirty="0" smtClean="0">
                <a:solidFill>
                  <a:schemeClr val="bg1"/>
                </a:solidFill>
                <a:latin typeface="Lucida Fax" panose="02060602050505020204" pitchFamily="18" charset="0"/>
                <a:ea typeface="FangSong" panose="02010609060101010101" pitchFamily="49" charset="-122"/>
                <a:cs typeface="+mn-cs"/>
              </a:rPr>
            </a:br>
            <a:r>
              <a:rPr lang="zh-TW" altLang="zh-TW" sz="3100" b="0" dirty="0" smtClean="0">
                <a:solidFill>
                  <a:schemeClr val="bg1"/>
                </a:solidFill>
                <a:latin typeface="FangSong" panose="02010609060101010101" pitchFamily="49" charset="-122"/>
                <a:ea typeface="FangSong" panose="02010609060101010101" pitchFamily="49" charset="-122"/>
                <a:cs typeface="+mn-cs"/>
              </a:rPr>
              <a:t>透過</a:t>
            </a:r>
            <a:r>
              <a:rPr lang="en-US" altLang="zh-TW" sz="3100" b="0" dirty="0" err="1" smtClean="0">
                <a:solidFill>
                  <a:schemeClr val="bg1"/>
                </a:solidFill>
                <a:latin typeface="Lucida Fax" panose="02060602050505020204" pitchFamily="18" charset="0"/>
                <a:ea typeface="FangSong" panose="02010609060101010101" pitchFamily="49" charset="-122"/>
                <a:cs typeface="+mn-cs"/>
              </a:rPr>
              <a:t>Decentraland</a:t>
            </a:r>
            <a:r>
              <a:rPr lang="zh-TW" altLang="zh-TW" sz="3100" b="0" dirty="0" smtClean="0">
                <a:solidFill>
                  <a:schemeClr val="bg1"/>
                </a:solidFill>
                <a:latin typeface="FangSong" panose="02010609060101010101" pitchFamily="49" charset="-122"/>
                <a:ea typeface="FangSong" panose="02010609060101010101" pitchFamily="49" charset="-122"/>
                <a:cs typeface="+mn-cs"/>
              </a:rPr>
              <a:t>中的</a:t>
            </a:r>
            <a:r>
              <a:rPr lang="zh-TW" altLang="zh-TW" sz="3100" b="0" dirty="0">
                <a:solidFill>
                  <a:schemeClr val="bg1"/>
                </a:solidFill>
                <a:latin typeface="FangSong" panose="02010609060101010101" pitchFamily="49" charset="-122"/>
                <a:ea typeface="FangSong" panose="02010609060101010101" pitchFamily="49" charset="-122"/>
                <a:cs typeface="+mn-cs"/>
              </a:rPr>
              <a:t>交易</a:t>
            </a:r>
            <a:r>
              <a:rPr lang="zh-TW" altLang="zh-TW" sz="3100" b="0" dirty="0" smtClean="0">
                <a:solidFill>
                  <a:schemeClr val="bg1"/>
                </a:solidFill>
                <a:latin typeface="FangSong" panose="02010609060101010101" pitchFamily="49" charset="-122"/>
                <a:ea typeface="FangSong" panose="02010609060101010101" pitchFamily="49" charset="-122"/>
                <a:cs typeface="+mn-cs"/>
              </a:rPr>
              <a:t>平台</a:t>
            </a:r>
            <a:r>
              <a:rPr lang="en-US" altLang="zh-TW" sz="3100" b="0" dirty="0" smtClean="0">
                <a:solidFill>
                  <a:schemeClr val="bg1"/>
                </a:solidFill>
                <a:latin typeface="Lucida Fax" panose="02060602050505020204" pitchFamily="18" charset="0"/>
                <a:ea typeface="FangSong" panose="02010609060101010101" pitchFamily="49" charset="-122"/>
                <a:cs typeface="+mn-cs"/>
              </a:rPr>
              <a:t>Marketplace</a:t>
            </a:r>
            <a:r>
              <a:rPr lang="zh-TW" altLang="zh-TW" sz="3100" b="0" dirty="0" smtClean="0">
                <a:solidFill>
                  <a:schemeClr val="bg1"/>
                </a:solidFill>
                <a:latin typeface="FangSong" panose="02010609060101010101" pitchFamily="49" charset="-122"/>
                <a:ea typeface="FangSong" panose="02010609060101010101" pitchFamily="49" charset="-122"/>
                <a:cs typeface="+mn-cs"/>
              </a:rPr>
              <a:t>或</a:t>
            </a:r>
            <a:r>
              <a:rPr lang="en-US" altLang="zh-TW" sz="3100" b="0" dirty="0" err="1" smtClean="0">
                <a:solidFill>
                  <a:schemeClr val="bg1"/>
                </a:solidFill>
                <a:latin typeface="Lucida Fax" panose="02060602050505020204" pitchFamily="18" charset="0"/>
                <a:ea typeface="FangSong" panose="02010609060101010101" pitchFamily="49" charset="-122"/>
                <a:cs typeface="+mn-cs"/>
              </a:rPr>
              <a:t>Opensea</a:t>
            </a:r>
            <a:r>
              <a:rPr lang="zh-TW" altLang="zh-TW" sz="3100" b="0" dirty="0" smtClean="0">
                <a:solidFill>
                  <a:schemeClr val="bg1"/>
                </a:solidFill>
                <a:latin typeface="FangSong" panose="02010609060101010101" pitchFamily="49" charset="-122"/>
                <a:ea typeface="FangSong" panose="02010609060101010101" pitchFamily="49" charset="-122"/>
                <a:cs typeface="+mn-cs"/>
              </a:rPr>
              <a:t>等</a:t>
            </a:r>
            <a:r>
              <a:rPr lang="zh-TW" altLang="zh-TW" sz="3100" b="0" dirty="0">
                <a:solidFill>
                  <a:schemeClr val="bg1"/>
                </a:solidFill>
                <a:latin typeface="FangSong" panose="02010609060101010101" pitchFamily="49" charset="-122"/>
                <a:ea typeface="FangSong" panose="02010609060101010101" pitchFamily="49" charset="-122"/>
                <a:cs typeface="+mn-cs"/>
              </a:rPr>
              <a:t>其他第三方的</a:t>
            </a:r>
            <a:r>
              <a:rPr lang="en-US" altLang="zh-TW" sz="3100" b="0" dirty="0" smtClean="0">
                <a:solidFill>
                  <a:schemeClr val="bg1"/>
                </a:solidFill>
                <a:latin typeface="Lucida Fax" panose="02060602050505020204" pitchFamily="18" charset="0"/>
                <a:ea typeface="FangSong" panose="02010609060101010101" pitchFamily="49" charset="-122"/>
                <a:cs typeface="+mn-cs"/>
              </a:rPr>
              <a:t>NFT</a:t>
            </a:r>
            <a:r>
              <a:rPr lang="zh-TW" altLang="zh-TW" sz="3100" b="0" dirty="0" smtClean="0">
                <a:solidFill>
                  <a:schemeClr val="bg1"/>
                </a:solidFill>
                <a:latin typeface="FangSong" panose="02010609060101010101" pitchFamily="49" charset="-122"/>
                <a:ea typeface="FangSong" panose="02010609060101010101" pitchFamily="49" charset="-122"/>
                <a:cs typeface="+mn-cs"/>
              </a:rPr>
              <a:t>交易</a:t>
            </a:r>
            <a:r>
              <a:rPr lang="zh-TW" altLang="zh-TW" sz="3100" b="0" dirty="0">
                <a:solidFill>
                  <a:schemeClr val="bg1"/>
                </a:solidFill>
                <a:latin typeface="FangSong" panose="02010609060101010101" pitchFamily="49" charset="-122"/>
                <a:ea typeface="FangSong" panose="02010609060101010101" pitchFamily="49" charset="-122"/>
                <a:cs typeface="+mn-cs"/>
              </a:rPr>
              <a:t>平台購買</a:t>
            </a:r>
            <a:r>
              <a:rPr lang="zh-TW" altLang="zh-TW" sz="3100" b="0" dirty="0" smtClean="0">
                <a:solidFill>
                  <a:schemeClr val="bg1"/>
                </a:solidFill>
                <a:latin typeface="FangSong" panose="02010609060101010101" pitchFamily="49" charset="-122"/>
                <a:ea typeface="FangSong" panose="02010609060101010101" pitchFamily="49" charset="-122"/>
                <a:cs typeface="+mn-cs"/>
              </a:rPr>
              <a:t>。</a:t>
            </a:r>
            <a:endParaRPr lang="zh-TW" altLang="zh-TW" sz="3100" b="0" dirty="0">
              <a:solidFill>
                <a:schemeClr val="bg1"/>
              </a:solidFill>
              <a:latin typeface="FangSong" panose="02010609060101010101" pitchFamily="49" charset="-122"/>
              <a:ea typeface="FangSong" panose="02010609060101010101" pitchFamily="49" charset="-122"/>
              <a:cs typeface="+mn-cs"/>
            </a:endParaRPr>
          </a:p>
        </p:txBody>
      </p:sp>
      <p:sp>
        <p:nvSpPr>
          <p:cNvPr id="88" name="Rectangle 87">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字方塊 16">
            <a:extLst>
              <a:ext uri="{FF2B5EF4-FFF2-40B4-BE49-F238E27FC236}">
                <a16:creationId xmlns:a16="http://schemas.microsoft.com/office/drawing/2014/main" id="{256CB3EA-1D5A-4389-A09E-4BC4964DEAC1}"/>
              </a:ext>
            </a:extLst>
          </p:cNvPr>
          <p:cNvSpPr txBox="1"/>
          <p:nvPr/>
        </p:nvSpPr>
        <p:spPr>
          <a:xfrm>
            <a:off x="500051" y="365971"/>
            <a:ext cx="4793844" cy="707886"/>
          </a:xfrm>
          <a:prstGeom prst="rect">
            <a:avLst/>
          </a:prstGeom>
          <a:noFill/>
        </p:spPr>
        <p:txBody>
          <a:bodyPr wrap="square" rtlCol="0">
            <a:spAutoFit/>
          </a:bodyPr>
          <a:lstStyle/>
          <a:p>
            <a:r>
              <a:rPr lang="zh-TW" altLang="en-US" sz="4000" dirty="0" smtClean="0">
                <a:latin typeface="FangSong" panose="02010609060101010101" pitchFamily="49" charset="-122"/>
                <a:ea typeface="FangSong" panose="02010609060101010101" pitchFamily="49" charset="-122"/>
              </a:rPr>
              <a:t>如何獲取</a:t>
            </a:r>
            <a:r>
              <a:rPr lang="en-US" altLang="zh-TW" sz="4000" dirty="0" smtClean="0">
                <a:latin typeface="Lucida Fax" panose="02060602050505020204" pitchFamily="18" charset="0"/>
                <a:ea typeface="FangSong" panose="02010609060101010101" pitchFamily="49" charset="-122"/>
              </a:rPr>
              <a:t>LAND</a:t>
            </a:r>
            <a:endParaRPr lang="zh-TW" altLang="en-US" sz="4000" dirty="0">
              <a:latin typeface="Lucida Fax" panose="02060602050505020204" pitchFamily="18" charset="0"/>
              <a:ea typeface="FangSong" panose="02010609060101010101" pitchFamily="49" charset="-122"/>
            </a:endParaRPr>
          </a:p>
        </p:txBody>
      </p:sp>
      <p:pic>
        <p:nvPicPr>
          <p:cNvPr id="8196" name="Picture 4" descr="https://www.grenade.tw/wp-content/uploads/2022/02/OpenSea-1280x720-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0966" y="2089487"/>
            <a:ext cx="4626862" cy="260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289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78" name="Rectangle 77">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字方塊 15">
            <a:extLst>
              <a:ext uri="{FF2B5EF4-FFF2-40B4-BE49-F238E27FC236}">
                <a16:creationId xmlns:a16="http://schemas.microsoft.com/office/drawing/2014/main" id="{256CB3EA-1D5A-4389-A09E-4BC4964DEAC1}"/>
              </a:ext>
            </a:extLst>
          </p:cNvPr>
          <p:cNvSpPr txBox="1"/>
          <p:nvPr/>
        </p:nvSpPr>
        <p:spPr>
          <a:xfrm>
            <a:off x="500050" y="365971"/>
            <a:ext cx="7188012" cy="707886"/>
          </a:xfrm>
          <a:prstGeom prst="rect">
            <a:avLst/>
          </a:prstGeom>
          <a:noFill/>
        </p:spPr>
        <p:txBody>
          <a:bodyPr wrap="square" rtlCol="0">
            <a:spAutoFit/>
          </a:bodyPr>
          <a:lstStyle/>
          <a:p>
            <a:r>
              <a:rPr lang="en-US" altLang="zh-TW" sz="4000" dirty="0" smtClean="0">
                <a:latin typeface="Lucida Fax" panose="02060602050505020204" pitchFamily="18" charset="0"/>
                <a:ea typeface="FangSong" panose="02010609060101010101" pitchFamily="49" charset="-122"/>
              </a:rPr>
              <a:t>LAND</a:t>
            </a:r>
            <a:r>
              <a:rPr lang="zh-TW" altLang="en-US" sz="4000" dirty="0" smtClean="0">
                <a:latin typeface="Lucida Fax" panose="02060602050505020204" pitchFamily="18" charset="0"/>
                <a:ea typeface="FangSong" panose="02010609060101010101" pitchFamily="49" charset="-122"/>
              </a:rPr>
              <a:t> </a:t>
            </a:r>
            <a:r>
              <a:rPr lang="zh-TW" altLang="zh-TW" sz="4000" dirty="0" smtClean="0">
                <a:latin typeface="FangSong" panose="02010609060101010101" pitchFamily="49" charset="-122"/>
                <a:ea typeface="FangSong" panose="02010609060101010101" pitchFamily="49" charset="-122"/>
              </a:rPr>
              <a:t>介紹</a:t>
            </a:r>
            <a:endParaRPr lang="zh-TW" altLang="en-US" sz="4000" dirty="0">
              <a:latin typeface="FangSong" panose="02010609060101010101" pitchFamily="49" charset="-122"/>
              <a:ea typeface="FangSong" panose="02010609060101010101" pitchFamily="49" charset="-122"/>
            </a:endParaRPr>
          </a:p>
        </p:txBody>
      </p:sp>
      <p:sp>
        <p:nvSpPr>
          <p:cNvPr id="4" name="標題 3"/>
          <p:cNvSpPr>
            <a:spLocks noGrp="1"/>
          </p:cNvSpPr>
          <p:nvPr>
            <p:ph type="title"/>
          </p:nvPr>
        </p:nvSpPr>
        <p:spPr/>
        <p:txBody>
          <a:bodyPr/>
          <a:lstStyle/>
          <a:p>
            <a:endParaRPr lang="zh-TW" altLang="en-US"/>
          </a:p>
        </p:txBody>
      </p:sp>
      <p:sp>
        <p:nvSpPr>
          <p:cNvPr id="6" name="矩形 5"/>
          <p:cNvSpPr/>
          <p:nvPr/>
        </p:nvSpPr>
        <p:spPr>
          <a:xfrm>
            <a:off x="-97654" y="-54014"/>
            <a:ext cx="12508637" cy="69760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55107" y="6001305"/>
            <a:ext cx="13023542" cy="1127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55108" y="-340438"/>
            <a:ext cx="13023542" cy="1127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2"/>
          <a:stretch>
            <a:fillRect/>
          </a:stretch>
        </p:blipFill>
        <p:spPr>
          <a:xfrm>
            <a:off x="1455067" y="780255"/>
            <a:ext cx="9281866" cy="5221050"/>
          </a:xfrm>
          <a:prstGeom prst="rect">
            <a:avLst/>
          </a:prstGeom>
        </p:spPr>
      </p:pic>
      <p:pic>
        <p:nvPicPr>
          <p:cNvPr id="20" name="Picture 2" descr="https://www.rayskyinvest.com/wp-content/uploads/2022/03/img_6222102154c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542" y="784706"/>
            <a:ext cx="10696916" cy="5214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365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78" name="Rectangle 77">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22CC044-9AF7-4E6E-9EED-789097E0EC58}"/>
              </a:ext>
            </a:extLst>
          </p:cNvPr>
          <p:cNvSpPr>
            <a:spLocks noGrp="1"/>
          </p:cNvSpPr>
          <p:nvPr>
            <p:ph type="title"/>
          </p:nvPr>
        </p:nvSpPr>
        <p:spPr>
          <a:xfrm>
            <a:off x="1210322" y="1674656"/>
            <a:ext cx="6193654" cy="3444819"/>
          </a:xfrm>
        </p:spPr>
        <p:txBody>
          <a:bodyPr vert="horz" lIns="109728" tIns="109728" rIns="109728" bIns="91440" rtlCol="0" anchor="ctr">
            <a:noAutofit/>
          </a:bodyPr>
          <a:lstStyle/>
          <a:p>
            <a:r>
              <a:rPr lang="zh-TW" altLang="zh-TW" sz="2400" b="0" dirty="0" smtClean="0">
                <a:solidFill>
                  <a:schemeClr val="bg1"/>
                </a:solidFill>
                <a:latin typeface="FangSong" panose="02010609060101010101" pitchFamily="49" charset="-122"/>
                <a:ea typeface="FangSong" panose="02010609060101010101" pitchFamily="49" charset="-122"/>
                <a:cs typeface="+mn-cs"/>
              </a:rPr>
              <a:t>玩</a:t>
            </a:r>
            <a:r>
              <a:rPr lang="zh-TW" altLang="zh-TW" sz="2400" b="0" dirty="0">
                <a:solidFill>
                  <a:schemeClr val="bg1"/>
                </a:solidFill>
                <a:latin typeface="FangSong" panose="02010609060101010101" pitchFamily="49" charset="-122"/>
                <a:ea typeface="FangSong" panose="02010609060101010101" pitchFamily="49" charset="-122"/>
                <a:cs typeface="+mn-cs"/>
              </a:rPr>
              <a:t>法一、設計自己的虛擬空間</a:t>
            </a:r>
            <a:r>
              <a:rPr lang="en-US" altLang="zh-TW" sz="2400" b="0" dirty="0">
                <a:solidFill>
                  <a:schemeClr val="bg1"/>
                </a:solidFill>
                <a:latin typeface="FangSong" panose="02010609060101010101" pitchFamily="49" charset="-122"/>
                <a:ea typeface="FangSong" panose="02010609060101010101" pitchFamily="49" charset="-122"/>
                <a:cs typeface="+mn-cs"/>
              </a:rPr>
              <a:t>:</a:t>
            </a:r>
            <a:r>
              <a:rPr lang="zh-TW" altLang="zh-TW" sz="2400" b="0" dirty="0">
                <a:solidFill>
                  <a:schemeClr val="bg1"/>
                </a:solidFill>
                <a:latin typeface="FangSong" panose="02010609060101010101" pitchFamily="49" charset="-122"/>
                <a:ea typeface="FangSong" panose="02010609060101010101" pitchFamily="49" charset="-122"/>
                <a:cs typeface="+mn-cs"/>
              </a:rPr>
              <a:t/>
            </a:r>
            <a:br>
              <a:rPr lang="zh-TW" altLang="zh-TW" sz="2400" b="0" dirty="0">
                <a:solidFill>
                  <a:schemeClr val="bg1"/>
                </a:solidFill>
                <a:latin typeface="FangSong" panose="02010609060101010101" pitchFamily="49" charset="-122"/>
                <a:ea typeface="FangSong" panose="02010609060101010101" pitchFamily="49" charset="-122"/>
                <a:cs typeface="+mn-cs"/>
              </a:rPr>
            </a:br>
            <a:r>
              <a:rPr lang="zh-TW" altLang="zh-TW" sz="2400" b="0" dirty="0">
                <a:solidFill>
                  <a:schemeClr val="bg1"/>
                </a:solidFill>
                <a:latin typeface="FangSong" panose="02010609060101010101" pitchFamily="49" charset="-122"/>
                <a:ea typeface="FangSong" panose="02010609060101010101" pitchFamily="49" charset="-122"/>
                <a:cs typeface="+mn-cs"/>
              </a:rPr>
              <a:t>當玩家</a:t>
            </a:r>
            <a:r>
              <a:rPr lang="zh-TW" altLang="zh-TW" sz="2400" b="0" dirty="0" smtClean="0">
                <a:solidFill>
                  <a:schemeClr val="bg1"/>
                </a:solidFill>
                <a:latin typeface="FangSong" panose="02010609060101010101" pitchFamily="49" charset="-122"/>
                <a:ea typeface="FangSong" panose="02010609060101010101" pitchFamily="49" charset="-122"/>
                <a:cs typeface="+mn-cs"/>
              </a:rPr>
              <a:t>進入</a:t>
            </a:r>
            <a:r>
              <a:rPr lang="en-US" altLang="zh-TW" sz="2400" b="0" dirty="0" err="1" smtClean="0">
                <a:solidFill>
                  <a:schemeClr val="bg1"/>
                </a:solidFill>
                <a:latin typeface="Lucida Fax" panose="02060602050505020204" pitchFamily="18" charset="0"/>
                <a:ea typeface="FangSong" panose="02010609060101010101" pitchFamily="49" charset="-122"/>
                <a:cs typeface="+mn-cs"/>
              </a:rPr>
              <a:t>Decentraland</a:t>
            </a:r>
            <a:r>
              <a:rPr lang="zh-TW" altLang="zh-TW" sz="2400" b="0" dirty="0" smtClean="0">
                <a:solidFill>
                  <a:schemeClr val="bg1"/>
                </a:solidFill>
                <a:latin typeface="FangSong" panose="02010609060101010101" pitchFamily="49" charset="-122"/>
                <a:ea typeface="FangSong" panose="02010609060101010101" pitchFamily="49" charset="-122"/>
                <a:cs typeface="+mn-cs"/>
              </a:rPr>
              <a:t>之後</a:t>
            </a:r>
            <a:r>
              <a:rPr lang="zh-TW" altLang="zh-TW" sz="2400" b="0" dirty="0">
                <a:solidFill>
                  <a:schemeClr val="bg1"/>
                </a:solidFill>
                <a:latin typeface="FangSong" panose="02010609060101010101" pitchFamily="49" charset="-122"/>
                <a:ea typeface="FangSong" panose="02010609060101010101" pitchFamily="49" charset="-122"/>
                <a:cs typeface="+mn-cs"/>
              </a:rPr>
              <a:t>，遊戲就會透過說明以及教學，讓你一步步認識</a:t>
            </a:r>
            <a:r>
              <a:rPr lang="en-US" altLang="zh-TW" sz="2400" b="0" dirty="0">
                <a:solidFill>
                  <a:schemeClr val="bg1"/>
                </a:solidFill>
                <a:latin typeface="FangSong" panose="02010609060101010101" pitchFamily="49" charset="-122"/>
                <a:ea typeface="FangSong" panose="02010609060101010101" pitchFamily="49" charset="-122"/>
                <a:cs typeface="+mn-cs"/>
              </a:rPr>
              <a:t> </a:t>
            </a:r>
            <a:r>
              <a:rPr lang="en-US" altLang="zh-TW" sz="2400" b="0" dirty="0" err="1">
                <a:solidFill>
                  <a:schemeClr val="bg1"/>
                </a:solidFill>
                <a:latin typeface="Lucida Fax" panose="02060602050505020204" pitchFamily="18" charset="0"/>
                <a:ea typeface="FangSong" panose="02010609060101010101" pitchFamily="49" charset="-122"/>
                <a:cs typeface="+mn-cs"/>
              </a:rPr>
              <a:t>Decentraland</a:t>
            </a:r>
            <a:r>
              <a:rPr lang="zh-TW" altLang="zh-TW" sz="2400" b="0" dirty="0" smtClean="0">
                <a:solidFill>
                  <a:schemeClr val="bg1"/>
                </a:solidFill>
                <a:latin typeface="FangSong" panose="02010609060101010101" pitchFamily="49" charset="-122"/>
                <a:ea typeface="FangSong" panose="02010609060101010101" pitchFamily="49" charset="-122"/>
                <a:cs typeface="+mn-cs"/>
              </a:rPr>
              <a:t>世界</a:t>
            </a:r>
            <a:r>
              <a:rPr lang="zh-TW" altLang="zh-TW" sz="2400" b="0" dirty="0">
                <a:solidFill>
                  <a:schemeClr val="bg1"/>
                </a:solidFill>
                <a:latin typeface="FangSong" panose="02010609060101010101" pitchFamily="49" charset="-122"/>
                <a:ea typeface="FangSong" panose="02010609060101010101" pitchFamily="49" charset="-122"/>
                <a:cs typeface="+mn-cs"/>
              </a:rPr>
              <a:t>。然後，買家就可以透過</a:t>
            </a:r>
            <a:r>
              <a:rPr lang="zh-TW" altLang="zh-TW" sz="2400" b="0" dirty="0" smtClean="0">
                <a:solidFill>
                  <a:schemeClr val="bg1"/>
                </a:solidFill>
                <a:latin typeface="FangSong" panose="02010609060101010101" pitchFamily="49" charset="-122"/>
                <a:ea typeface="FangSong" panose="02010609060101010101" pitchFamily="49" charset="-122"/>
                <a:cs typeface="+mn-cs"/>
              </a:rPr>
              <a:t>使用</a:t>
            </a:r>
            <a:r>
              <a:rPr lang="en-US" altLang="zh-TW" sz="2400" b="0" dirty="0" smtClean="0">
                <a:solidFill>
                  <a:schemeClr val="bg1"/>
                </a:solidFill>
                <a:latin typeface="Lucida Fax" panose="02060602050505020204" pitchFamily="18" charset="0"/>
                <a:ea typeface="FangSong" panose="02010609060101010101" pitchFamily="49" charset="-122"/>
                <a:cs typeface="+mn-cs"/>
              </a:rPr>
              <a:t>MANA</a:t>
            </a:r>
            <a:r>
              <a:rPr lang="zh-TW" altLang="zh-TW" sz="2400" b="0" dirty="0">
                <a:solidFill>
                  <a:schemeClr val="bg1"/>
                </a:solidFill>
                <a:latin typeface="FangSong" panose="02010609060101010101" pitchFamily="49" charset="-122"/>
                <a:ea typeface="FangSong" panose="02010609060101010101" pitchFamily="49" charset="-122"/>
                <a:cs typeface="+mn-cs"/>
              </a:rPr>
              <a:t>，購入</a:t>
            </a:r>
            <a:r>
              <a:rPr lang="zh-TW" altLang="zh-TW" sz="2400" b="0" dirty="0" smtClean="0">
                <a:solidFill>
                  <a:schemeClr val="bg1"/>
                </a:solidFill>
                <a:latin typeface="FangSong" panose="02010609060101010101" pitchFamily="49" charset="-122"/>
                <a:ea typeface="FangSong" panose="02010609060101010101" pitchFamily="49" charset="-122"/>
                <a:cs typeface="+mn-cs"/>
              </a:rPr>
              <a:t>各種</a:t>
            </a:r>
            <a:r>
              <a:rPr lang="en-US" altLang="zh-TW" sz="2400" b="0" dirty="0" smtClean="0">
                <a:solidFill>
                  <a:schemeClr val="bg1"/>
                </a:solidFill>
                <a:latin typeface="Lucida Fax" panose="02060602050505020204" pitchFamily="18" charset="0"/>
                <a:ea typeface="FangSong" panose="02010609060101010101" pitchFamily="49" charset="-122"/>
                <a:cs typeface="+mn-cs"/>
              </a:rPr>
              <a:t>NFT</a:t>
            </a:r>
            <a:r>
              <a:rPr lang="zh-TW" altLang="zh-TW" sz="2400" b="0" dirty="0">
                <a:solidFill>
                  <a:schemeClr val="bg1"/>
                </a:solidFill>
                <a:latin typeface="FangSong" panose="02010609060101010101" pitchFamily="49" charset="-122"/>
                <a:ea typeface="FangSong" panose="02010609060101010101" pitchFamily="49" charset="-122"/>
                <a:cs typeface="+mn-cs"/>
              </a:rPr>
              <a:t>物品，以設定自己的虛擬土地以及空間。</a:t>
            </a:r>
          </a:p>
        </p:txBody>
      </p:sp>
      <p:sp>
        <p:nvSpPr>
          <p:cNvPr id="88" name="Rectangle 87">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字方塊 16">
            <a:extLst>
              <a:ext uri="{FF2B5EF4-FFF2-40B4-BE49-F238E27FC236}">
                <a16:creationId xmlns:a16="http://schemas.microsoft.com/office/drawing/2014/main" id="{256CB3EA-1D5A-4389-A09E-4BC4964DEAC1}"/>
              </a:ext>
            </a:extLst>
          </p:cNvPr>
          <p:cNvSpPr txBox="1"/>
          <p:nvPr/>
        </p:nvSpPr>
        <p:spPr>
          <a:xfrm>
            <a:off x="500051" y="365971"/>
            <a:ext cx="4793844" cy="707886"/>
          </a:xfrm>
          <a:prstGeom prst="rect">
            <a:avLst/>
          </a:prstGeom>
          <a:noFill/>
        </p:spPr>
        <p:txBody>
          <a:bodyPr wrap="square" rtlCol="0">
            <a:spAutoFit/>
          </a:bodyPr>
          <a:lstStyle/>
          <a:p>
            <a:r>
              <a:rPr lang="zh-TW" altLang="en-US" sz="4000" dirty="0">
                <a:latin typeface="Lucida Fax" panose="02060602050505020204" pitchFamily="18" charset="0"/>
                <a:ea typeface="FangSong" panose="02010609060101010101" pitchFamily="49" charset="-122"/>
              </a:rPr>
              <a:t>遊戲玩法</a:t>
            </a:r>
            <a:endParaRPr lang="zh-TW" altLang="en-US" sz="4000" dirty="0">
              <a:latin typeface="Lucida Fax" panose="02060602050505020204" pitchFamily="18" charset="0"/>
              <a:ea typeface="FangSong" panose="02010609060101010101" pitchFamily="49" charset="-122"/>
            </a:endParaRPr>
          </a:p>
        </p:txBody>
      </p:sp>
      <p:pic>
        <p:nvPicPr>
          <p:cNvPr id="10242" name="Picture 2" descr="https://storage.googleapis.com/image.blocktempo.com/Decentraland%E7%9A%84%E6%98%AF%E6%BF%83%E6%BF%83%E7%9A%84%E4%B8%AD%E5%9C%8B%E9%A2%A8%EF%BC%8C%E5%B0%8F%E6%A9%8B%E6%B5%81%E6%B0%B4%EF%BC%8C%E5%8F%A4%E5%89%8E%E5%B7%A8%E4%BD%9B%EF%BC%8C%E9%82%84%E6%9C%89%E4%B8%80%E7%89%87%E7%B6%A0%E6%B2%B9%E6%B2%B9%E7%9A%84%E9%9F%AD%E8%8F%9C%E7%94%B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672" y="2206846"/>
            <a:ext cx="4628276" cy="244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090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78" name="Rectangle 77">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22CC044-9AF7-4E6E-9EED-789097E0EC58}"/>
              </a:ext>
            </a:extLst>
          </p:cNvPr>
          <p:cNvSpPr>
            <a:spLocks noGrp="1"/>
          </p:cNvSpPr>
          <p:nvPr>
            <p:ph type="title"/>
          </p:nvPr>
        </p:nvSpPr>
        <p:spPr>
          <a:xfrm>
            <a:off x="1210322" y="1674656"/>
            <a:ext cx="6193654" cy="3444819"/>
          </a:xfrm>
        </p:spPr>
        <p:txBody>
          <a:bodyPr vert="horz" lIns="109728" tIns="109728" rIns="109728" bIns="91440" rtlCol="0" anchor="ctr">
            <a:noAutofit/>
          </a:bodyPr>
          <a:lstStyle/>
          <a:p>
            <a:r>
              <a:rPr lang="zh-TW" altLang="zh-TW" sz="2400" b="0" dirty="0" smtClean="0">
                <a:solidFill>
                  <a:schemeClr val="bg1"/>
                </a:solidFill>
                <a:latin typeface="FangSong" panose="02010609060101010101" pitchFamily="49" charset="-122"/>
                <a:ea typeface="FangSong" panose="02010609060101010101" pitchFamily="49" charset="-122"/>
                <a:cs typeface="+mn-cs"/>
              </a:rPr>
              <a:t>玩法</a:t>
            </a:r>
            <a:r>
              <a:rPr lang="zh-TW" altLang="en-US" sz="2400" b="0" dirty="0" smtClean="0">
                <a:solidFill>
                  <a:schemeClr val="bg1"/>
                </a:solidFill>
                <a:latin typeface="FangSong" panose="02010609060101010101" pitchFamily="49" charset="-122"/>
                <a:ea typeface="FangSong" panose="02010609060101010101" pitchFamily="49" charset="-122"/>
                <a:cs typeface="+mn-cs"/>
              </a:rPr>
              <a:t>二</a:t>
            </a:r>
            <a:r>
              <a:rPr lang="zh-TW" altLang="zh-TW" sz="2400" b="0" dirty="0" smtClean="0">
                <a:solidFill>
                  <a:schemeClr val="bg1"/>
                </a:solidFill>
                <a:latin typeface="FangSong" panose="02010609060101010101" pitchFamily="49" charset="-122"/>
                <a:ea typeface="FangSong" panose="02010609060101010101" pitchFamily="49" charset="-122"/>
                <a:cs typeface="+mn-cs"/>
              </a:rPr>
              <a:t>、</a:t>
            </a:r>
            <a:r>
              <a:rPr lang="zh-TW" altLang="zh-TW" sz="2400" b="0" dirty="0">
                <a:solidFill>
                  <a:schemeClr val="bg1"/>
                </a:solidFill>
                <a:latin typeface="FangSong" panose="02010609060101010101" pitchFamily="49" charset="-122"/>
                <a:ea typeface="FangSong" panose="02010609060101010101" pitchFamily="49" charset="-122"/>
                <a:cs typeface="+mn-cs"/>
              </a:rPr>
              <a:t>與其他玩家設定的虛擬空間</a:t>
            </a:r>
            <a:r>
              <a:rPr lang="zh-TW" altLang="zh-TW" sz="2400" b="0" dirty="0" smtClean="0">
                <a:solidFill>
                  <a:schemeClr val="bg1"/>
                </a:solidFill>
                <a:latin typeface="FangSong" panose="02010609060101010101" pitchFamily="49" charset="-122"/>
                <a:ea typeface="FangSong" panose="02010609060101010101" pitchFamily="49" charset="-122"/>
                <a:cs typeface="+mn-cs"/>
              </a:rPr>
              <a:t>互動</a:t>
            </a:r>
            <a:r>
              <a:rPr lang="en-US" altLang="zh-TW" sz="2400" b="0" dirty="0" smtClean="0">
                <a:solidFill>
                  <a:schemeClr val="bg1"/>
                </a:solidFill>
                <a:latin typeface="FangSong" panose="02010609060101010101" pitchFamily="49" charset="-122"/>
                <a:ea typeface="FangSong" panose="02010609060101010101" pitchFamily="49" charset="-122"/>
                <a:cs typeface="+mn-cs"/>
              </a:rPr>
              <a:t>:</a:t>
            </a:r>
            <a:r>
              <a:rPr lang="zh-TW" altLang="zh-TW" sz="2400" b="0" dirty="0">
                <a:solidFill>
                  <a:schemeClr val="bg1"/>
                </a:solidFill>
                <a:latin typeface="FangSong" panose="02010609060101010101" pitchFamily="49" charset="-122"/>
                <a:ea typeface="FangSong" panose="02010609060101010101" pitchFamily="49" charset="-122"/>
                <a:cs typeface="+mn-cs"/>
              </a:rPr>
              <a:t/>
            </a:r>
            <a:br>
              <a:rPr lang="zh-TW" altLang="zh-TW" sz="2400" b="0" dirty="0">
                <a:solidFill>
                  <a:schemeClr val="bg1"/>
                </a:solidFill>
                <a:latin typeface="FangSong" panose="02010609060101010101" pitchFamily="49" charset="-122"/>
                <a:ea typeface="FangSong" panose="02010609060101010101" pitchFamily="49" charset="-122"/>
                <a:cs typeface="+mn-cs"/>
              </a:rPr>
            </a:br>
            <a:r>
              <a:rPr lang="zh-TW" altLang="en-US" sz="2400" b="0" dirty="0">
                <a:solidFill>
                  <a:schemeClr val="bg1"/>
                </a:solidFill>
                <a:latin typeface="FangSong" panose="02010609060101010101" pitchFamily="49" charset="-122"/>
                <a:ea typeface="FangSong" panose="02010609060101010101" pitchFamily="49" charset="-122"/>
                <a:cs typeface="+mn-cs"/>
              </a:rPr>
              <a:t>玩家</a:t>
            </a:r>
            <a:r>
              <a:rPr lang="zh-TW" altLang="zh-TW" sz="2400" b="0" dirty="0" smtClean="0">
                <a:solidFill>
                  <a:schemeClr val="bg1"/>
                </a:solidFill>
                <a:latin typeface="FangSong" panose="02010609060101010101" pitchFamily="49" charset="-122"/>
                <a:ea typeface="FangSong" panose="02010609060101010101" pitchFamily="49" charset="-122"/>
                <a:cs typeface="+mn-cs"/>
              </a:rPr>
              <a:t>能夠前往其</a:t>
            </a:r>
            <a:r>
              <a:rPr lang="zh-TW" altLang="zh-TW" sz="2400" b="0" dirty="0">
                <a:solidFill>
                  <a:schemeClr val="bg1"/>
                </a:solidFill>
                <a:latin typeface="FangSong" panose="02010609060101010101" pitchFamily="49" charset="-122"/>
                <a:ea typeface="FangSong" panose="02010609060101010101" pitchFamily="49" charset="-122"/>
                <a:cs typeface="+mn-cs"/>
              </a:rPr>
              <a:t>他人的虛擬空間。</a:t>
            </a:r>
            <a:r>
              <a:rPr lang="zh-TW" altLang="zh-TW" sz="2400" b="0" dirty="0" smtClean="0">
                <a:solidFill>
                  <a:schemeClr val="bg1"/>
                </a:solidFill>
                <a:latin typeface="FangSong" panose="02010609060101010101" pitchFamily="49" charset="-122"/>
                <a:ea typeface="FangSong" panose="02010609060101010101" pitchFamily="49" charset="-122"/>
                <a:cs typeface="+mn-cs"/>
              </a:rPr>
              <a:t>當中可能</a:t>
            </a:r>
            <a:r>
              <a:rPr lang="zh-TW" altLang="zh-TW" sz="2400" b="0" dirty="0">
                <a:solidFill>
                  <a:schemeClr val="bg1"/>
                </a:solidFill>
                <a:latin typeface="FangSong" panose="02010609060101010101" pitchFamily="49" charset="-122"/>
                <a:ea typeface="FangSong" panose="02010609060101010101" pitchFamily="49" charset="-122"/>
                <a:cs typeface="+mn-cs"/>
              </a:rPr>
              <a:t>有各種</a:t>
            </a:r>
            <a:r>
              <a:rPr lang="en-US" altLang="zh-TW" sz="2400" b="0" dirty="0">
                <a:solidFill>
                  <a:schemeClr val="bg1"/>
                </a:solidFill>
                <a:latin typeface="Lucida Fax" panose="02060602050505020204" pitchFamily="18" charset="0"/>
                <a:ea typeface="FangSong" panose="02010609060101010101" pitchFamily="49" charset="-122"/>
                <a:cs typeface="+mn-cs"/>
              </a:rPr>
              <a:t>NFT</a:t>
            </a:r>
            <a:r>
              <a:rPr lang="zh-TW" altLang="zh-TW" sz="2400" b="0" dirty="0">
                <a:solidFill>
                  <a:schemeClr val="bg1"/>
                </a:solidFill>
                <a:latin typeface="FangSong" panose="02010609060101010101" pitchFamily="49" charset="-122"/>
                <a:ea typeface="FangSong" panose="02010609060101010101" pitchFamily="49" charset="-122"/>
                <a:cs typeface="+mn-cs"/>
              </a:rPr>
              <a:t>可供出售，另外亦有部份玩家的虛擬空間可能需要付費參觀。</a:t>
            </a:r>
            <a:r>
              <a:rPr lang="en-US" altLang="zh-TW" sz="2400" b="0" dirty="0" err="1">
                <a:solidFill>
                  <a:schemeClr val="bg1"/>
                </a:solidFill>
                <a:latin typeface="Lucida Fax" panose="02060602050505020204" pitchFamily="18" charset="0"/>
                <a:ea typeface="FangSong" panose="02010609060101010101" pitchFamily="49" charset="-122"/>
                <a:cs typeface="+mn-cs"/>
              </a:rPr>
              <a:t>Decentraland</a:t>
            </a:r>
            <a:r>
              <a:rPr lang="zh-TW" altLang="zh-TW" sz="2400" b="0" dirty="0">
                <a:solidFill>
                  <a:schemeClr val="bg1"/>
                </a:solidFill>
                <a:latin typeface="FangSong" panose="02010609060101010101" pitchFamily="49" charset="-122"/>
                <a:ea typeface="FangSong" panose="02010609060101010101" pitchFamily="49" charset="-122"/>
                <a:cs typeface="+mn-cs"/>
              </a:rPr>
              <a:t>亦可以與其他玩家交流，與其他玩家交易</a:t>
            </a:r>
            <a:r>
              <a:rPr lang="en-US" altLang="zh-TW" sz="2400" b="0" dirty="0">
                <a:solidFill>
                  <a:schemeClr val="bg1"/>
                </a:solidFill>
                <a:latin typeface="Lucida Fax" panose="02060602050505020204" pitchFamily="18" charset="0"/>
                <a:ea typeface="FangSong" panose="02010609060101010101" pitchFamily="49" charset="-122"/>
                <a:cs typeface="+mn-cs"/>
              </a:rPr>
              <a:t>NFT</a:t>
            </a:r>
            <a:r>
              <a:rPr lang="zh-TW" altLang="zh-TW" sz="2400" b="0" dirty="0">
                <a:solidFill>
                  <a:schemeClr val="bg1"/>
                </a:solidFill>
                <a:latin typeface="FangSong" panose="02010609060101010101" pitchFamily="49" charset="-122"/>
                <a:ea typeface="FangSong" panose="02010609060101010101" pitchFamily="49" charset="-122"/>
                <a:cs typeface="+mn-cs"/>
              </a:rPr>
              <a:t>等等。</a:t>
            </a:r>
          </a:p>
        </p:txBody>
      </p:sp>
      <p:sp>
        <p:nvSpPr>
          <p:cNvPr id="88" name="Rectangle 87">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字方塊 16">
            <a:extLst>
              <a:ext uri="{FF2B5EF4-FFF2-40B4-BE49-F238E27FC236}">
                <a16:creationId xmlns:a16="http://schemas.microsoft.com/office/drawing/2014/main" id="{256CB3EA-1D5A-4389-A09E-4BC4964DEAC1}"/>
              </a:ext>
            </a:extLst>
          </p:cNvPr>
          <p:cNvSpPr txBox="1"/>
          <p:nvPr/>
        </p:nvSpPr>
        <p:spPr>
          <a:xfrm>
            <a:off x="500051" y="365971"/>
            <a:ext cx="4793844" cy="707886"/>
          </a:xfrm>
          <a:prstGeom prst="rect">
            <a:avLst/>
          </a:prstGeom>
          <a:noFill/>
        </p:spPr>
        <p:txBody>
          <a:bodyPr wrap="square" rtlCol="0">
            <a:spAutoFit/>
          </a:bodyPr>
          <a:lstStyle/>
          <a:p>
            <a:r>
              <a:rPr lang="zh-TW" altLang="en-US" sz="4000" dirty="0">
                <a:latin typeface="Lucida Fax" panose="02060602050505020204" pitchFamily="18" charset="0"/>
                <a:ea typeface="FangSong" panose="02010609060101010101" pitchFamily="49" charset="-122"/>
              </a:rPr>
              <a:t>遊戲玩法</a:t>
            </a:r>
            <a:endParaRPr lang="zh-TW" altLang="en-US" sz="4000" dirty="0">
              <a:latin typeface="Lucida Fax" panose="02060602050505020204" pitchFamily="18" charset="0"/>
              <a:ea typeface="FangSong" panose="02010609060101010101" pitchFamily="49" charset="-122"/>
            </a:endParaRPr>
          </a:p>
        </p:txBody>
      </p:sp>
      <p:pic>
        <p:nvPicPr>
          <p:cNvPr id="3" name="圖片 2"/>
          <p:cNvPicPr>
            <a:picLocks noChangeAspect="1"/>
          </p:cNvPicPr>
          <p:nvPr/>
        </p:nvPicPr>
        <p:blipFill>
          <a:blip r:embed="rId2"/>
          <a:stretch>
            <a:fillRect/>
          </a:stretch>
        </p:blipFill>
        <p:spPr>
          <a:xfrm>
            <a:off x="7567564" y="2094820"/>
            <a:ext cx="4630204" cy="2604490"/>
          </a:xfrm>
          <a:prstGeom prst="rect">
            <a:avLst/>
          </a:prstGeom>
        </p:spPr>
      </p:pic>
    </p:spTree>
    <p:extLst>
      <p:ext uri="{BB962C8B-B14F-4D97-AF65-F5344CB8AC3E}">
        <p14:creationId xmlns:p14="http://schemas.microsoft.com/office/powerpoint/2010/main" val="373764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78" name="Rectangle 77">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22CC044-9AF7-4E6E-9EED-789097E0EC58}"/>
              </a:ext>
            </a:extLst>
          </p:cNvPr>
          <p:cNvSpPr>
            <a:spLocks noGrp="1"/>
          </p:cNvSpPr>
          <p:nvPr>
            <p:ph type="title"/>
          </p:nvPr>
        </p:nvSpPr>
        <p:spPr>
          <a:xfrm>
            <a:off x="1210322" y="1674656"/>
            <a:ext cx="6193654" cy="3444819"/>
          </a:xfrm>
        </p:spPr>
        <p:txBody>
          <a:bodyPr vert="horz" lIns="109728" tIns="109728" rIns="109728" bIns="91440" rtlCol="0" anchor="ctr">
            <a:noAutofit/>
          </a:bodyPr>
          <a:lstStyle/>
          <a:p>
            <a:r>
              <a:rPr lang="zh-TW" altLang="zh-TW" sz="2400" b="0" dirty="0" smtClean="0">
                <a:solidFill>
                  <a:schemeClr val="bg1"/>
                </a:solidFill>
                <a:latin typeface="FangSong" panose="02010609060101010101" pitchFamily="49" charset="-122"/>
                <a:ea typeface="FangSong" panose="02010609060101010101" pitchFamily="49" charset="-122"/>
                <a:cs typeface="+mn-cs"/>
              </a:rPr>
              <a:t>玩法</a:t>
            </a:r>
            <a:r>
              <a:rPr lang="zh-TW" altLang="en-US" sz="2400" b="0" dirty="0">
                <a:solidFill>
                  <a:schemeClr val="bg1"/>
                </a:solidFill>
                <a:latin typeface="FangSong" panose="02010609060101010101" pitchFamily="49" charset="-122"/>
                <a:ea typeface="FangSong" panose="02010609060101010101" pitchFamily="49" charset="-122"/>
                <a:cs typeface="+mn-cs"/>
              </a:rPr>
              <a:t>三</a:t>
            </a:r>
            <a:r>
              <a:rPr lang="zh-TW" altLang="zh-TW" sz="2400" b="0" dirty="0" smtClean="0">
                <a:solidFill>
                  <a:schemeClr val="bg1"/>
                </a:solidFill>
                <a:latin typeface="FangSong" panose="02010609060101010101" pitchFamily="49" charset="-122"/>
                <a:ea typeface="FangSong" panose="02010609060101010101" pitchFamily="49" charset="-122"/>
                <a:cs typeface="+mn-cs"/>
              </a:rPr>
              <a:t>、</a:t>
            </a:r>
            <a:r>
              <a:rPr lang="en-US" altLang="zh-TW" sz="2400" b="0" dirty="0" smtClean="0">
                <a:solidFill>
                  <a:schemeClr val="bg1"/>
                </a:solidFill>
                <a:latin typeface="FangSong" panose="02010609060101010101" pitchFamily="49" charset="-122"/>
                <a:ea typeface="FangSong" panose="02010609060101010101" pitchFamily="49" charset="-122"/>
                <a:cs typeface="+mn-cs"/>
              </a:rPr>
              <a:t>:</a:t>
            </a:r>
            <a:r>
              <a:rPr lang="zh-TW" altLang="en-US" sz="2400" b="0" dirty="0" smtClean="0">
                <a:solidFill>
                  <a:schemeClr val="bg1"/>
                </a:solidFill>
                <a:latin typeface="FangSong" panose="02010609060101010101" pitchFamily="49" charset="-122"/>
                <a:ea typeface="FangSong" panose="02010609060101010101" pitchFamily="49" charset="-122"/>
                <a:cs typeface="+mn-cs"/>
              </a:rPr>
              <a:t>出租土地</a:t>
            </a:r>
            <a:r>
              <a:rPr lang="zh-TW" altLang="zh-TW" sz="2400" b="0" dirty="0">
                <a:solidFill>
                  <a:schemeClr val="bg1"/>
                </a:solidFill>
                <a:latin typeface="FangSong" panose="02010609060101010101" pitchFamily="49" charset="-122"/>
                <a:ea typeface="FangSong" panose="02010609060101010101" pitchFamily="49" charset="-122"/>
                <a:cs typeface="+mn-cs"/>
              </a:rPr>
              <a:t/>
            </a:r>
            <a:br>
              <a:rPr lang="zh-TW" altLang="zh-TW" sz="2400" b="0" dirty="0">
                <a:solidFill>
                  <a:schemeClr val="bg1"/>
                </a:solidFill>
                <a:latin typeface="FangSong" panose="02010609060101010101" pitchFamily="49" charset="-122"/>
                <a:ea typeface="FangSong" panose="02010609060101010101" pitchFamily="49" charset="-122"/>
                <a:cs typeface="+mn-cs"/>
              </a:rPr>
            </a:br>
            <a:r>
              <a:rPr lang="zh-TW" altLang="zh-TW" sz="2400" b="0" dirty="0">
                <a:solidFill>
                  <a:schemeClr val="bg1"/>
                </a:solidFill>
                <a:latin typeface="FangSong" panose="02010609060101010101" pitchFamily="49" charset="-122"/>
                <a:ea typeface="FangSong" panose="02010609060101010101" pitchFamily="49" charset="-122"/>
                <a:cs typeface="+mn-cs"/>
              </a:rPr>
              <a:t>如果新手玩家想在體驗遊戲過後才投資買地，不妨考慮透過第三方中介機構尋找合適的業主，每月支付一定金額的租金，以較低的價錢體驗</a:t>
            </a:r>
            <a:r>
              <a:rPr lang="en-US" altLang="zh-TW" sz="2400" b="0" dirty="0" err="1">
                <a:solidFill>
                  <a:schemeClr val="bg1"/>
                </a:solidFill>
                <a:latin typeface="Lucida Fax" panose="02060602050505020204" pitchFamily="18" charset="0"/>
                <a:ea typeface="FangSong" panose="02010609060101010101" pitchFamily="49" charset="-122"/>
                <a:cs typeface="+mn-cs"/>
              </a:rPr>
              <a:t>Decentraland</a:t>
            </a:r>
            <a:r>
              <a:rPr lang="zh-TW" altLang="zh-TW" sz="2400" b="0" dirty="0">
                <a:solidFill>
                  <a:schemeClr val="bg1"/>
                </a:solidFill>
                <a:latin typeface="FangSong" panose="02010609060101010101" pitchFamily="49" charset="-122"/>
                <a:ea typeface="FangSong" panose="02010609060101010101" pitchFamily="49" charset="-122"/>
                <a:cs typeface="+mn-cs"/>
              </a:rPr>
              <a:t>的魔力，在租借的土地上自行創造</a:t>
            </a:r>
            <a:r>
              <a:rPr lang="zh-TW" altLang="zh-TW" sz="2400" b="0" dirty="0" smtClean="0">
                <a:solidFill>
                  <a:schemeClr val="bg1"/>
                </a:solidFill>
                <a:latin typeface="FangSong" panose="02010609060101010101" pitchFamily="49" charset="-122"/>
                <a:ea typeface="FangSong" panose="02010609060101010101" pitchFamily="49" charset="-122"/>
                <a:cs typeface="+mn-cs"/>
              </a:rPr>
              <a:t>。</a:t>
            </a:r>
            <a:endParaRPr lang="zh-TW" altLang="zh-TW" sz="2400" b="0" dirty="0">
              <a:solidFill>
                <a:schemeClr val="bg1"/>
              </a:solidFill>
              <a:latin typeface="FangSong" panose="02010609060101010101" pitchFamily="49" charset="-122"/>
              <a:ea typeface="FangSong" panose="02010609060101010101" pitchFamily="49" charset="-122"/>
              <a:cs typeface="+mn-cs"/>
            </a:endParaRPr>
          </a:p>
        </p:txBody>
      </p:sp>
      <p:sp>
        <p:nvSpPr>
          <p:cNvPr id="88" name="Rectangle 87">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字方塊 16">
            <a:extLst>
              <a:ext uri="{FF2B5EF4-FFF2-40B4-BE49-F238E27FC236}">
                <a16:creationId xmlns:a16="http://schemas.microsoft.com/office/drawing/2014/main" id="{256CB3EA-1D5A-4389-A09E-4BC4964DEAC1}"/>
              </a:ext>
            </a:extLst>
          </p:cNvPr>
          <p:cNvSpPr txBox="1"/>
          <p:nvPr/>
        </p:nvSpPr>
        <p:spPr>
          <a:xfrm>
            <a:off x="500051" y="365971"/>
            <a:ext cx="4793844" cy="707886"/>
          </a:xfrm>
          <a:prstGeom prst="rect">
            <a:avLst/>
          </a:prstGeom>
          <a:noFill/>
        </p:spPr>
        <p:txBody>
          <a:bodyPr wrap="square" rtlCol="0">
            <a:spAutoFit/>
          </a:bodyPr>
          <a:lstStyle/>
          <a:p>
            <a:r>
              <a:rPr lang="zh-TW" altLang="en-US" sz="4000" dirty="0">
                <a:latin typeface="Lucida Fax" panose="02060602050505020204" pitchFamily="18" charset="0"/>
                <a:ea typeface="FangSong" panose="02010609060101010101" pitchFamily="49" charset="-122"/>
              </a:rPr>
              <a:t>遊戲玩法</a:t>
            </a:r>
            <a:endParaRPr lang="zh-TW" altLang="en-US" sz="4000" dirty="0">
              <a:latin typeface="Lucida Fax" panose="02060602050505020204" pitchFamily="18" charset="0"/>
              <a:ea typeface="FangSong" panose="02010609060101010101" pitchFamily="49" charset="-122"/>
            </a:endParaRPr>
          </a:p>
        </p:txBody>
      </p:sp>
      <p:pic>
        <p:nvPicPr>
          <p:cNvPr id="4" name="圖片 3"/>
          <p:cNvPicPr>
            <a:picLocks noChangeAspect="1"/>
          </p:cNvPicPr>
          <p:nvPr/>
        </p:nvPicPr>
        <p:blipFill>
          <a:blip r:embed="rId2"/>
          <a:stretch>
            <a:fillRect/>
          </a:stretch>
        </p:blipFill>
        <p:spPr>
          <a:xfrm>
            <a:off x="7573754" y="2104534"/>
            <a:ext cx="4632962" cy="2606041"/>
          </a:xfrm>
          <a:prstGeom prst="rect">
            <a:avLst/>
          </a:prstGeom>
        </p:spPr>
      </p:pic>
    </p:spTree>
    <p:extLst>
      <p:ext uri="{BB962C8B-B14F-4D97-AF65-F5344CB8AC3E}">
        <p14:creationId xmlns:p14="http://schemas.microsoft.com/office/powerpoint/2010/main" val="3488758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78" name="Rectangle 77">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字方塊 15">
            <a:extLst>
              <a:ext uri="{FF2B5EF4-FFF2-40B4-BE49-F238E27FC236}">
                <a16:creationId xmlns:a16="http://schemas.microsoft.com/office/drawing/2014/main" id="{256CB3EA-1D5A-4389-A09E-4BC4964DEAC1}"/>
              </a:ext>
            </a:extLst>
          </p:cNvPr>
          <p:cNvSpPr txBox="1"/>
          <p:nvPr/>
        </p:nvSpPr>
        <p:spPr>
          <a:xfrm>
            <a:off x="500050" y="365971"/>
            <a:ext cx="7188012" cy="707886"/>
          </a:xfrm>
          <a:prstGeom prst="rect">
            <a:avLst/>
          </a:prstGeom>
          <a:noFill/>
        </p:spPr>
        <p:txBody>
          <a:bodyPr wrap="square" rtlCol="0">
            <a:spAutoFit/>
          </a:bodyPr>
          <a:lstStyle/>
          <a:p>
            <a:r>
              <a:rPr lang="en-US" altLang="zh-TW" sz="4000" dirty="0" smtClean="0">
                <a:latin typeface="Lucida Fax" panose="02060602050505020204" pitchFamily="18" charset="0"/>
                <a:ea typeface="FangSong" panose="02010609060101010101" pitchFamily="49" charset="-122"/>
              </a:rPr>
              <a:t>LAND</a:t>
            </a:r>
            <a:r>
              <a:rPr lang="zh-TW" altLang="en-US" sz="4000" dirty="0" smtClean="0">
                <a:latin typeface="Lucida Fax" panose="02060602050505020204" pitchFamily="18" charset="0"/>
                <a:ea typeface="FangSong" panose="02010609060101010101" pitchFamily="49" charset="-122"/>
              </a:rPr>
              <a:t> </a:t>
            </a:r>
            <a:r>
              <a:rPr lang="zh-TW" altLang="zh-TW" sz="4000" dirty="0" smtClean="0">
                <a:latin typeface="FangSong" panose="02010609060101010101" pitchFamily="49" charset="-122"/>
                <a:ea typeface="FangSong" panose="02010609060101010101" pitchFamily="49" charset="-122"/>
              </a:rPr>
              <a:t>介紹</a:t>
            </a:r>
            <a:endParaRPr lang="zh-TW" altLang="en-US" sz="4000" dirty="0">
              <a:latin typeface="FangSong" panose="02010609060101010101" pitchFamily="49" charset="-122"/>
              <a:ea typeface="FangSong" panose="02010609060101010101" pitchFamily="49" charset="-122"/>
            </a:endParaRPr>
          </a:p>
        </p:txBody>
      </p:sp>
      <p:sp>
        <p:nvSpPr>
          <p:cNvPr id="4" name="標題 3"/>
          <p:cNvSpPr>
            <a:spLocks noGrp="1"/>
          </p:cNvSpPr>
          <p:nvPr>
            <p:ph type="title"/>
          </p:nvPr>
        </p:nvSpPr>
        <p:spPr/>
        <p:txBody>
          <a:bodyPr/>
          <a:lstStyle/>
          <a:p>
            <a:endParaRPr lang="zh-TW" altLang="en-US"/>
          </a:p>
        </p:txBody>
      </p:sp>
      <p:sp>
        <p:nvSpPr>
          <p:cNvPr id="6" name="矩形 5"/>
          <p:cNvSpPr/>
          <p:nvPr/>
        </p:nvSpPr>
        <p:spPr>
          <a:xfrm>
            <a:off x="-97654" y="-54014"/>
            <a:ext cx="12508637" cy="69760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55107" y="6001305"/>
            <a:ext cx="13023542" cy="1127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55108" y="-340438"/>
            <a:ext cx="13023542" cy="1127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256CB3EA-1D5A-4389-A09E-4BC4964DEAC1}"/>
              </a:ext>
            </a:extLst>
          </p:cNvPr>
          <p:cNvSpPr txBox="1"/>
          <p:nvPr/>
        </p:nvSpPr>
        <p:spPr>
          <a:xfrm>
            <a:off x="65045" y="55207"/>
            <a:ext cx="12345938" cy="707886"/>
          </a:xfrm>
          <a:prstGeom prst="rect">
            <a:avLst/>
          </a:prstGeom>
          <a:noFill/>
        </p:spPr>
        <p:txBody>
          <a:bodyPr wrap="square" rtlCol="0">
            <a:spAutoFit/>
          </a:bodyPr>
          <a:lstStyle/>
          <a:p>
            <a:r>
              <a:rPr lang="zh-TW" altLang="en-US" sz="4000" dirty="0" smtClean="0">
                <a:latin typeface="Lucida Fax" panose="02060602050505020204" pitchFamily="18" charset="0"/>
                <a:ea typeface="FangSong" panose="02010609060101010101" pitchFamily="49" charset="-122"/>
              </a:rPr>
              <a:t>與</a:t>
            </a:r>
            <a:r>
              <a:rPr lang="zh-TW" altLang="en-US" sz="4000" dirty="0">
                <a:latin typeface="Lucida Fax" panose="02060602050505020204" pitchFamily="18" charset="0"/>
                <a:ea typeface="FangSong" panose="02010609060101010101" pitchFamily="49" charset="-122"/>
              </a:rPr>
              <a:t>企業合作</a:t>
            </a:r>
            <a:r>
              <a:rPr lang="en-US" altLang="zh-TW" sz="4000" dirty="0" smtClean="0">
                <a:latin typeface="Lucida Fax" panose="02060602050505020204" pitchFamily="18" charset="0"/>
                <a:ea typeface="FangSong" panose="02010609060101010101" pitchFamily="49" charset="-122"/>
              </a:rPr>
              <a:t>?</a:t>
            </a:r>
            <a:r>
              <a:rPr lang="zh-TW" altLang="en-US" sz="4000" dirty="0" smtClean="0">
                <a:latin typeface="Lucida Fax" panose="02060602050505020204" pitchFamily="18" charset="0"/>
                <a:ea typeface="FangSong" panose="02010609060101010101" pitchFamily="49" charset="-122"/>
              </a:rPr>
              <a:t>                                                缺點</a:t>
            </a:r>
            <a:r>
              <a:rPr lang="en-US" altLang="zh-TW" sz="4000" dirty="0" smtClean="0">
                <a:latin typeface="Lucida Fax" panose="02060602050505020204" pitchFamily="18" charset="0"/>
                <a:ea typeface="FangSong" panose="02010609060101010101" pitchFamily="49" charset="-122"/>
              </a:rPr>
              <a:t>?</a:t>
            </a:r>
          </a:p>
        </p:txBody>
      </p:sp>
      <p:pic>
        <p:nvPicPr>
          <p:cNvPr id="22" name="圖片 21"/>
          <p:cNvPicPr>
            <a:picLocks noChangeAspect="1"/>
          </p:cNvPicPr>
          <p:nvPr/>
        </p:nvPicPr>
        <p:blipFill>
          <a:blip r:embed="rId3"/>
          <a:stretch>
            <a:fillRect/>
          </a:stretch>
        </p:blipFill>
        <p:spPr>
          <a:xfrm>
            <a:off x="1536763" y="791477"/>
            <a:ext cx="9258484" cy="5207897"/>
          </a:xfrm>
          <a:prstGeom prst="rect">
            <a:avLst/>
          </a:prstGeom>
        </p:spPr>
      </p:pic>
    </p:spTree>
    <p:extLst>
      <p:ext uri="{BB962C8B-B14F-4D97-AF65-F5344CB8AC3E}">
        <p14:creationId xmlns:p14="http://schemas.microsoft.com/office/powerpoint/2010/main" val="19267124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D7FCCAA-826D-408D-8D7E-F005D89D9D89}"/>
              </a:ext>
            </a:extLst>
          </p:cNvPr>
          <p:cNvSpPr>
            <a:spLocks noGrp="1"/>
          </p:cNvSpPr>
          <p:nvPr>
            <p:ph type="title"/>
          </p:nvPr>
        </p:nvSpPr>
        <p:spPr>
          <a:xfrm>
            <a:off x="1058516" y="1804726"/>
            <a:ext cx="6471568" cy="3589673"/>
          </a:xfrm>
        </p:spPr>
        <p:txBody>
          <a:bodyPr vert="horz" lIns="109728" tIns="109728" rIns="109728" bIns="91440" rtlCol="0" anchor="ctr">
            <a:noAutofit/>
          </a:bodyPr>
          <a:lstStyle/>
          <a:p>
            <a:pPr>
              <a:lnSpc>
                <a:spcPct val="125000"/>
              </a:lnSpc>
            </a:pPr>
            <a:r>
              <a:rPr lang="en-US" altLang="zh-TW" sz="2400" b="0" dirty="0" smtClean="0">
                <a:solidFill>
                  <a:schemeClr val="bg1"/>
                </a:solidFill>
                <a:latin typeface="FangSong" panose="02010609060101010101" pitchFamily="49" charset="-122"/>
                <a:ea typeface="FangSong" panose="02010609060101010101" pitchFamily="49" charset="-122"/>
                <a:cs typeface="+mn-cs"/>
              </a:rPr>
              <a:t>  </a:t>
            </a:r>
            <a:r>
              <a:rPr lang="en-US" altLang="zh-TW" sz="2400" b="0" dirty="0" err="1" smtClean="0">
                <a:solidFill>
                  <a:schemeClr val="bg1"/>
                </a:solidFill>
                <a:latin typeface="Lucida Fax" panose="02060602050505020204" pitchFamily="18" charset="0"/>
                <a:ea typeface="FangSong" panose="02010609060101010101" pitchFamily="49" charset="-122"/>
                <a:cs typeface="+mn-cs"/>
              </a:rPr>
              <a:t>Decentraland</a:t>
            </a:r>
            <a:r>
              <a:rPr lang="zh-TW" altLang="zh-TW" sz="2400" b="0" dirty="0" smtClean="0">
                <a:solidFill>
                  <a:schemeClr val="bg1"/>
                </a:solidFill>
                <a:latin typeface="Lucida Fax" panose="02060602050505020204" pitchFamily="18" charset="0"/>
                <a:ea typeface="FangSong" panose="02010609060101010101" pitchFamily="49" charset="-122"/>
                <a:cs typeface="+mn-cs"/>
              </a:rPr>
              <a:t>和</a:t>
            </a:r>
            <a:r>
              <a:rPr lang="en-US" altLang="zh-TW" sz="2400" b="0" dirty="0" smtClean="0">
                <a:solidFill>
                  <a:schemeClr val="bg1"/>
                </a:solidFill>
                <a:latin typeface="Lucida Fax" panose="02060602050505020204" pitchFamily="18" charset="0"/>
                <a:ea typeface="FangSong" panose="02010609060101010101" pitchFamily="49" charset="-122"/>
                <a:cs typeface="+mn-cs"/>
              </a:rPr>
              <a:t>Sandbox</a:t>
            </a:r>
            <a:r>
              <a:rPr lang="zh-TW" altLang="zh-TW" sz="2400" b="0" dirty="0" smtClean="0">
                <a:solidFill>
                  <a:schemeClr val="bg1"/>
                </a:solidFill>
                <a:latin typeface="FangSong" panose="02010609060101010101" pitchFamily="49" charset="-122"/>
                <a:ea typeface="FangSong" panose="02010609060101010101" pitchFamily="49" charset="-122"/>
                <a:cs typeface="+mn-cs"/>
              </a:rPr>
              <a:t>等</a:t>
            </a:r>
            <a:r>
              <a:rPr lang="zh-TW" altLang="zh-TW" sz="2400" b="0" dirty="0">
                <a:solidFill>
                  <a:schemeClr val="bg1"/>
                </a:solidFill>
                <a:latin typeface="FangSong" panose="02010609060101010101" pitchFamily="49" charset="-122"/>
                <a:ea typeface="FangSong" panose="02010609060101010101" pitchFamily="49" charset="-122"/>
                <a:cs typeface="+mn-cs"/>
              </a:rPr>
              <a:t>其他開放式區塊鏈遊戲</a:t>
            </a:r>
            <a:r>
              <a:rPr lang="zh-TW" altLang="zh-TW" sz="2400" b="0" dirty="0" smtClean="0">
                <a:solidFill>
                  <a:schemeClr val="bg1"/>
                </a:solidFill>
                <a:latin typeface="FangSong" panose="02010609060101010101" pitchFamily="49" charset="-122"/>
                <a:ea typeface="FangSong" panose="02010609060101010101" pitchFamily="49" charset="-122"/>
                <a:cs typeface="+mn-cs"/>
              </a:rPr>
              <a:t>隨</a:t>
            </a:r>
            <a:r>
              <a:rPr lang="zh-TW" altLang="en-US" sz="2400" b="0" dirty="0">
                <a:solidFill>
                  <a:schemeClr val="bg1"/>
                </a:solidFill>
                <a:latin typeface="Lucida Fax" panose="02060602050505020204" pitchFamily="18" charset="0"/>
                <a:ea typeface="FangSong" panose="02010609060101010101" pitchFamily="49" charset="-122"/>
                <a:cs typeface="+mn-cs"/>
              </a:rPr>
              <a:t>著</a:t>
            </a:r>
            <a:r>
              <a:rPr lang="zh-TW" altLang="zh-TW" sz="2400" b="0" dirty="0" smtClean="0">
                <a:solidFill>
                  <a:schemeClr val="bg1"/>
                </a:solidFill>
                <a:latin typeface="FangSong" panose="02010609060101010101" pitchFamily="49" charset="-122"/>
                <a:ea typeface="FangSong" panose="02010609060101010101" pitchFamily="49" charset="-122"/>
                <a:cs typeface="+mn-cs"/>
              </a:rPr>
              <a:t>元</a:t>
            </a:r>
            <a:r>
              <a:rPr lang="zh-TW" altLang="zh-TW" sz="2400" b="0" dirty="0">
                <a:solidFill>
                  <a:schemeClr val="bg1"/>
                </a:solidFill>
                <a:latin typeface="FangSong" panose="02010609060101010101" pitchFamily="49" charset="-122"/>
                <a:ea typeface="FangSong" panose="02010609060101010101" pitchFamily="49" charset="-122"/>
                <a:cs typeface="+mn-cs"/>
              </a:rPr>
              <a:t>宇宙的興起而受到玩家和投資者的追捧。未來除了繼續加強畫質外，亦會打破虛擬世界和現實世界之間的隔膜，好讓大眾能夠體驗虛擬世界的生活。</a:t>
            </a:r>
            <a:br>
              <a:rPr lang="zh-TW" altLang="zh-TW" sz="2400" b="0" dirty="0">
                <a:solidFill>
                  <a:schemeClr val="bg1"/>
                </a:solidFill>
                <a:latin typeface="FangSong" panose="02010609060101010101" pitchFamily="49" charset="-122"/>
                <a:ea typeface="FangSong" panose="02010609060101010101" pitchFamily="49" charset="-122"/>
                <a:cs typeface="+mn-cs"/>
              </a:rPr>
            </a:br>
            <a:endParaRPr lang="en-US" altLang="zh-TW" sz="2400" b="0" dirty="0">
              <a:solidFill>
                <a:schemeClr val="bg1"/>
              </a:solidFill>
              <a:latin typeface="FangSong" panose="02010609060101010101" pitchFamily="49" charset="-122"/>
              <a:ea typeface="FangSong" panose="02010609060101010101" pitchFamily="49" charset="-122"/>
              <a:cs typeface="+mn-cs"/>
            </a:endParaRPr>
          </a:p>
        </p:txBody>
      </p:sp>
      <p:sp>
        <p:nvSpPr>
          <p:cNvPr id="21" name="Rectangle 20">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字方塊 15">
            <a:extLst>
              <a:ext uri="{FF2B5EF4-FFF2-40B4-BE49-F238E27FC236}">
                <a16:creationId xmlns:a16="http://schemas.microsoft.com/office/drawing/2014/main" id="{256CB3EA-1D5A-4389-A09E-4BC4964DEAC1}"/>
              </a:ext>
            </a:extLst>
          </p:cNvPr>
          <p:cNvSpPr txBox="1"/>
          <p:nvPr/>
        </p:nvSpPr>
        <p:spPr>
          <a:xfrm>
            <a:off x="500051" y="365971"/>
            <a:ext cx="1280623" cy="707886"/>
          </a:xfrm>
          <a:prstGeom prst="rect">
            <a:avLst/>
          </a:prstGeom>
          <a:noFill/>
        </p:spPr>
        <p:txBody>
          <a:bodyPr wrap="square" rtlCol="0">
            <a:spAutoFit/>
          </a:bodyPr>
          <a:lstStyle/>
          <a:p>
            <a:r>
              <a:rPr lang="zh-TW" altLang="zh-TW" sz="4000" dirty="0" smtClean="0">
                <a:latin typeface="FangSong" panose="02010609060101010101" pitchFamily="49" charset="-122"/>
                <a:ea typeface="FangSong" panose="02010609060101010101" pitchFamily="49" charset="-122"/>
              </a:rPr>
              <a:t>結論</a:t>
            </a:r>
            <a:endParaRPr lang="zh-TW" altLang="en-US" sz="4000" dirty="0">
              <a:latin typeface="FangSong" panose="02010609060101010101" pitchFamily="49" charset="-122"/>
              <a:ea typeface="FangSong" panose="02010609060101010101" pitchFamily="49" charset="-122"/>
            </a:endParaRPr>
          </a:p>
        </p:txBody>
      </p:sp>
      <p:pic>
        <p:nvPicPr>
          <p:cNvPr id="4098" name="Picture 2" descr="&quot;Conclusion&quot; Word Formed From Lettered Yellow Ti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494" y="1638059"/>
            <a:ext cx="4635506" cy="353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118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D7FCCAA-826D-408D-8D7E-F005D89D9D89}"/>
              </a:ext>
            </a:extLst>
          </p:cNvPr>
          <p:cNvSpPr>
            <a:spLocks noGrp="1"/>
          </p:cNvSpPr>
          <p:nvPr>
            <p:ph type="title"/>
          </p:nvPr>
        </p:nvSpPr>
        <p:spPr>
          <a:xfrm>
            <a:off x="1019074" y="2204769"/>
            <a:ext cx="6471568" cy="3615725"/>
          </a:xfrm>
        </p:spPr>
        <p:txBody>
          <a:bodyPr vert="horz" lIns="109728" tIns="109728" rIns="109728" bIns="91440" rtlCol="0" anchor="ctr">
            <a:noAutofit/>
          </a:bodyPr>
          <a:lstStyle/>
          <a:p>
            <a:r>
              <a:rPr lang="en-US" altLang="zh-TW" sz="1200" b="0" dirty="0">
                <a:solidFill>
                  <a:schemeClr val="bg1"/>
                </a:solidFill>
                <a:latin typeface="Lucida Fax" panose="02060602050505020204" pitchFamily="18" charset="0"/>
                <a:ea typeface="FangSong" panose="02010609060101010101" pitchFamily="49" charset="-122"/>
                <a:cs typeface="+mn-cs"/>
                <a:hlinkClick r:id="rId2"/>
              </a:rPr>
              <a:t>https://www.royenotes.com/decentraland-play-review</a:t>
            </a:r>
            <a:r>
              <a:rPr lang="en-US" altLang="zh-TW" sz="1200" b="0" dirty="0" smtClean="0">
                <a:solidFill>
                  <a:schemeClr val="bg1"/>
                </a:solidFill>
                <a:latin typeface="Lucida Fax" panose="02060602050505020204" pitchFamily="18" charset="0"/>
                <a:ea typeface="FangSong" panose="02010609060101010101" pitchFamily="49" charset="-122"/>
                <a:cs typeface="+mn-cs"/>
                <a:hlinkClick r:id="rId2"/>
              </a:rPr>
              <a:t>/</a:t>
            </a:r>
            <a:r>
              <a:rPr lang="en-US" altLang="zh-TW" sz="1200" b="0" dirty="0" smtClean="0">
                <a:solidFill>
                  <a:schemeClr val="bg1"/>
                </a:solidFill>
                <a:latin typeface="Lucida Fax" panose="02060602050505020204" pitchFamily="18" charset="0"/>
                <a:ea typeface="FangSong" panose="02010609060101010101" pitchFamily="49" charset="-122"/>
                <a:cs typeface="+mn-cs"/>
              </a:rPr>
              <a:t/>
            </a:r>
            <a:br>
              <a:rPr lang="en-US" altLang="zh-TW" sz="1200" b="0" dirty="0" smtClean="0">
                <a:solidFill>
                  <a:schemeClr val="bg1"/>
                </a:solidFill>
                <a:latin typeface="Lucida Fax" panose="02060602050505020204" pitchFamily="18" charset="0"/>
                <a:ea typeface="FangSong" panose="02010609060101010101" pitchFamily="49" charset="-122"/>
                <a:cs typeface="+mn-cs"/>
              </a:rPr>
            </a:br>
            <a:r>
              <a:rPr lang="zh-TW" altLang="zh-TW" sz="1200" b="0" dirty="0">
                <a:solidFill>
                  <a:schemeClr val="bg1"/>
                </a:solidFill>
                <a:latin typeface="Lucida Fax" panose="02060602050505020204" pitchFamily="18" charset="0"/>
                <a:ea typeface="FangSong" panose="02010609060101010101" pitchFamily="49" charset="-122"/>
                <a:cs typeface="+mn-cs"/>
              </a:rPr>
              <a:t/>
            </a:r>
            <a:br>
              <a:rPr lang="zh-TW" altLang="zh-TW" sz="1200" b="0" dirty="0">
                <a:solidFill>
                  <a:schemeClr val="bg1"/>
                </a:solidFill>
                <a:latin typeface="Lucida Fax" panose="02060602050505020204" pitchFamily="18" charset="0"/>
                <a:ea typeface="FangSong" panose="02010609060101010101" pitchFamily="49" charset="-122"/>
                <a:cs typeface="+mn-cs"/>
              </a:rPr>
            </a:br>
            <a:r>
              <a:rPr lang="en-US" altLang="zh-TW" sz="1200" b="0" dirty="0">
                <a:solidFill>
                  <a:schemeClr val="bg1"/>
                </a:solidFill>
                <a:latin typeface="Lucida Fax" panose="02060602050505020204" pitchFamily="18" charset="0"/>
                <a:ea typeface="FangSong" panose="02010609060101010101" pitchFamily="49" charset="-122"/>
                <a:cs typeface="+mn-cs"/>
                <a:hlinkClick r:id="rId3"/>
              </a:rPr>
              <a:t>https://</a:t>
            </a:r>
            <a:r>
              <a:rPr lang="en-US" altLang="zh-TW" sz="1200" b="0" dirty="0" smtClean="0">
                <a:solidFill>
                  <a:schemeClr val="bg1"/>
                </a:solidFill>
                <a:latin typeface="Lucida Fax" panose="02060602050505020204" pitchFamily="18" charset="0"/>
                <a:ea typeface="FangSong" panose="02010609060101010101" pitchFamily="49" charset="-122"/>
                <a:cs typeface="+mn-cs"/>
                <a:hlinkClick r:id="rId3"/>
              </a:rPr>
              <a:t>www.rayskyinvest.com/62595/what-is-decentraland</a:t>
            </a:r>
            <a:r>
              <a:rPr lang="en-US" altLang="zh-TW" sz="1200" b="0" dirty="0" smtClean="0">
                <a:solidFill>
                  <a:schemeClr val="bg1"/>
                </a:solidFill>
                <a:latin typeface="Lucida Fax" panose="02060602050505020204" pitchFamily="18" charset="0"/>
                <a:ea typeface="FangSong" panose="02010609060101010101" pitchFamily="49" charset="-122"/>
                <a:cs typeface="+mn-cs"/>
              </a:rPr>
              <a:t/>
            </a:r>
            <a:br>
              <a:rPr lang="en-US" altLang="zh-TW" sz="1200" b="0" dirty="0" smtClean="0">
                <a:solidFill>
                  <a:schemeClr val="bg1"/>
                </a:solidFill>
                <a:latin typeface="Lucida Fax" panose="02060602050505020204" pitchFamily="18" charset="0"/>
                <a:ea typeface="FangSong" panose="02010609060101010101" pitchFamily="49" charset="-122"/>
                <a:cs typeface="+mn-cs"/>
              </a:rPr>
            </a:br>
            <a:r>
              <a:rPr lang="zh-TW" altLang="zh-TW" sz="1200" b="0" dirty="0">
                <a:solidFill>
                  <a:schemeClr val="bg1"/>
                </a:solidFill>
                <a:latin typeface="Lucida Fax" panose="02060602050505020204" pitchFamily="18" charset="0"/>
                <a:ea typeface="FangSong" panose="02010609060101010101" pitchFamily="49" charset="-122"/>
                <a:cs typeface="+mn-cs"/>
              </a:rPr>
              <a:t/>
            </a:r>
            <a:br>
              <a:rPr lang="zh-TW" altLang="zh-TW" sz="1200" b="0" dirty="0">
                <a:solidFill>
                  <a:schemeClr val="bg1"/>
                </a:solidFill>
                <a:latin typeface="Lucida Fax" panose="02060602050505020204" pitchFamily="18" charset="0"/>
                <a:ea typeface="FangSong" panose="02010609060101010101" pitchFamily="49" charset="-122"/>
                <a:cs typeface="+mn-cs"/>
              </a:rPr>
            </a:br>
            <a:r>
              <a:rPr lang="en-US" altLang="zh-TW" sz="1200" b="0" dirty="0">
                <a:solidFill>
                  <a:schemeClr val="bg1"/>
                </a:solidFill>
                <a:latin typeface="Lucida Fax" panose="02060602050505020204" pitchFamily="18" charset="0"/>
                <a:ea typeface="FangSong" panose="02010609060101010101" pitchFamily="49" charset="-122"/>
                <a:cs typeface="+mn-cs"/>
                <a:hlinkClick r:id="rId4"/>
              </a:rPr>
              <a:t>https://</a:t>
            </a:r>
            <a:r>
              <a:rPr lang="en-US" altLang="zh-TW" sz="1200" b="0" dirty="0" smtClean="0">
                <a:solidFill>
                  <a:schemeClr val="bg1"/>
                </a:solidFill>
                <a:latin typeface="Lucida Fax" panose="02060602050505020204" pitchFamily="18" charset="0"/>
                <a:ea typeface="FangSong" panose="02010609060101010101" pitchFamily="49" charset="-122"/>
                <a:cs typeface="+mn-cs"/>
                <a:hlinkClick r:id="rId4"/>
              </a:rPr>
              <a:t>www.youtube.com/watch?v=paiJ5haZqik</a:t>
            </a:r>
            <a:r>
              <a:rPr lang="en-US" altLang="zh-TW" sz="1200" b="0" dirty="0" smtClean="0">
                <a:solidFill>
                  <a:schemeClr val="bg1"/>
                </a:solidFill>
                <a:latin typeface="Lucida Fax" panose="02060602050505020204" pitchFamily="18" charset="0"/>
                <a:ea typeface="FangSong" panose="02010609060101010101" pitchFamily="49" charset="-122"/>
                <a:cs typeface="+mn-cs"/>
              </a:rPr>
              <a:t/>
            </a:r>
            <a:br>
              <a:rPr lang="en-US" altLang="zh-TW" sz="1200" b="0" dirty="0" smtClean="0">
                <a:solidFill>
                  <a:schemeClr val="bg1"/>
                </a:solidFill>
                <a:latin typeface="Lucida Fax" panose="02060602050505020204" pitchFamily="18" charset="0"/>
                <a:ea typeface="FangSong" panose="02010609060101010101" pitchFamily="49" charset="-122"/>
                <a:cs typeface="+mn-cs"/>
              </a:rPr>
            </a:br>
            <a:r>
              <a:rPr lang="zh-TW" altLang="zh-TW" sz="1200" b="0" dirty="0">
                <a:solidFill>
                  <a:schemeClr val="bg1"/>
                </a:solidFill>
                <a:latin typeface="Lucida Fax" panose="02060602050505020204" pitchFamily="18" charset="0"/>
                <a:ea typeface="FangSong" panose="02010609060101010101" pitchFamily="49" charset="-122"/>
                <a:cs typeface="+mn-cs"/>
              </a:rPr>
              <a:t/>
            </a:r>
            <a:br>
              <a:rPr lang="zh-TW" altLang="zh-TW" sz="1200" b="0" dirty="0">
                <a:solidFill>
                  <a:schemeClr val="bg1"/>
                </a:solidFill>
                <a:latin typeface="Lucida Fax" panose="02060602050505020204" pitchFamily="18" charset="0"/>
                <a:ea typeface="FangSong" panose="02010609060101010101" pitchFamily="49" charset="-122"/>
                <a:cs typeface="+mn-cs"/>
              </a:rPr>
            </a:br>
            <a:r>
              <a:rPr lang="en-US" altLang="zh-TW" sz="1200" b="0" dirty="0">
                <a:solidFill>
                  <a:schemeClr val="bg1"/>
                </a:solidFill>
                <a:latin typeface="Lucida Fax" panose="02060602050505020204" pitchFamily="18" charset="0"/>
                <a:ea typeface="FangSong" panose="02010609060101010101" pitchFamily="49" charset="-122"/>
                <a:cs typeface="+mn-cs"/>
                <a:hlinkClick r:id="rId5"/>
              </a:rPr>
              <a:t>https://</a:t>
            </a:r>
            <a:r>
              <a:rPr lang="en-US" altLang="zh-TW" sz="1200" b="0" dirty="0" smtClean="0">
                <a:solidFill>
                  <a:schemeClr val="bg1"/>
                </a:solidFill>
                <a:latin typeface="Lucida Fax" panose="02060602050505020204" pitchFamily="18" charset="0"/>
                <a:ea typeface="FangSong" panose="02010609060101010101" pitchFamily="49" charset="-122"/>
                <a:cs typeface="+mn-cs"/>
                <a:hlinkClick r:id="rId5"/>
              </a:rPr>
              <a:t>www.youtube.com/watch?v=S0Ngkrpdjb4</a:t>
            </a:r>
            <a:r>
              <a:rPr lang="en-US" altLang="zh-TW" sz="1200" b="0" dirty="0" smtClean="0">
                <a:solidFill>
                  <a:schemeClr val="bg1"/>
                </a:solidFill>
                <a:latin typeface="Lucida Fax" panose="02060602050505020204" pitchFamily="18" charset="0"/>
                <a:ea typeface="FangSong" panose="02010609060101010101" pitchFamily="49" charset="-122"/>
                <a:cs typeface="+mn-cs"/>
              </a:rPr>
              <a:t/>
            </a:r>
            <a:br>
              <a:rPr lang="en-US" altLang="zh-TW" sz="1200" b="0" dirty="0" smtClean="0">
                <a:solidFill>
                  <a:schemeClr val="bg1"/>
                </a:solidFill>
                <a:latin typeface="Lucida Fax" panose="02060602050505020204" pitchFamily="18" charset="0"/>
                <a:ea typeface="FangSong" panose="02010609060101010101" pitchFamily="49" charset="-122"/>
                <a:cs typeface="+mn-cs"/>
              </a:rPr>
            </a:br>
            <a:r>
              <a:rPr lang="zh-TW" altLang="zh-TW" sz="1200" b="0" dirty="0">
                <a:solidFill>
                  <a:schemeClr val="bg1"/>
                </a:solidFill>
                <a:latin typeface="Lucida Fax" panose="02060602050505020204" pitchFamily="18" charset="0"/>
                <a:ea typeface="FangSong" panose="02010609060101010101" pitchFamily="49" charset="-122"/>
                <a:cs typeface="+mn-cs"/>
              </a:rPr>
              <a:t/>
            </a:r>
            <a:br>
              <a:rPr lang="zh-TW" altLang="zh-TW" sz="1200" b="0" dirty="0">
                <a:solidFill>
                  <a:schemeClr val="bg1"/>
                </a:solidFill>
                <a:latin typeface="Lucida Fax" panose="02060602050505020204" pitchFamily="18" charset="0"/>
                <a:ea typeface="FangSong" panose="02010609060101010101" pitchFamily="49" charset="-122"/>
                <a:cs typeface="+mn-cs"/>
              </a:rPr>
            </a:br>
            <a:r>
              <a:rPr lang="en-US" altLang="zh-TW" sz="1200" b="0" dirty="0">
                <a:solidFill>
                  <a:schemeClr val="bg1"/>
                </a:solidFill>
                <a:latin typeface="Lucida Fax" panose="02060602050505020204" pitchFamily="18" charset="0"/>
                <a:ea typeface="FangSong" panose="02010609060101010101" pitchFamily="49" charset="-122"/>
                <a:cs typeface="+mn-cs"/>
                <a:hlinkClick r:id="rId6"/>
              </a:rPr>
              <a:t>https://www.blocktempo.com/decentraland-review-the-first-day-public-launch</a:t>
            </a:r>
            <a:r>
              <a:rPr lang="en-US" altLang="zh-TW" sz="1200" b="0" dirty="0" smtClean="0">
                <a:solidFill>
                  <a:schemeClr val="bg1"/>
                </a:solidFill>
                <a:latin typeface="Lucida Fax" panose="02060602050505020204" pitchFamily="18" charset="0"/>
                <a:ea typeface="FangSong" panose="02010609060101010101" pitchFamily="49" charset="-122"/>
                <a:cs typeface="+mn-cs"/>
                <a:hlinkClick r:id="rId6"/>
              </a:rPr>
              <a:t>/</a:t>
            </a:r>
            <a:r>
              <a:rPr lang="en-US" altLang="zh-TW" sz="1200" b="0" dirty="0" smtClean="0">
                <a:solidFill>
                  <a:schemeClr val="bg1"/>
                </a:solidFill>
                <a:latin typeface="Lucida Fax" panose="02060602050505020204" pitchFamily="18" charset="0"/>
                <a:ea typeface="FangSong" panose="02010609060101010101" pitchFamily="49" charset="-122"/>
                <a:cs typeface="+mn-cs"/>
              </a:rPr>
              <a:t/>
            </a:r>
            <a:br>
              <a:rPr lang="en-US" altLang="zh-TW" sz="1200" b="0" dirty="0" smtClean="0">
                <a:solidFill>
                  <a:schemeClr val="bg1"/>
                </a:solidFill>
                <a:latin typeface="Lucida Fax" panose="02060602050505020204" pitchFamily="18" charset="0"/>
                <a:ea typeface="FangSong" panose="02010609060101010101" pitchFamily="49" charset="-122"/>
                <a:cs typeface="+mn-cs"/>
              </a:rPr>
            </a:br>
            <a:r>
              <a:rPr lang="zh-TW" altLang="zh-TW" sz="1200" b="0" dirty="0">
                <a:solidFill>
                  <a:schemeClr val="bg1"/>
                </a:solidFill>
                <a:latin typeface="Lucida Fax" panose="02060602050505020204" pitchFamily="18" charset="0"/>
                <a:ea typeface="FangSong" panose="02010609060101010101" pitchFamily="49" charset="-122"/>
                <a:cs typeface="+mn-cs"/>
              </a:rPr>
              <a:t/>
            </a:r>
            <a:br>
              <a:rPr lang="zh-TW" altLang="zh-TW" sz="1200" b="0" dirty="0">
                <a:solidFill>
                  <a:schemeClr val="bg1"/>
                </a:solidFill>
                <a:latin typeface="Lucida Fax" panose="02060602050505020204" pitchFamily="18" charset="0"/>
                <a:ea typeface="FangSong" panose="02010609060101010101" pitchFamily="49" charset="-122"/>
                <a:cs typeface="+mn-cs"/>
              </a:rPr>
            </a:br>
            <a:r>
              <a:rPr lang="en-US" altLang="zh-TW" sz="1200" b="0" dirty="0">
                <a:solidFill>
                  <a:schemeClr val="bg1"/>
                </a:solidFill>
                <a:latin typeface="Lucida Fax" panose="02060602050505020204" pitchFamily="18" charset="0"/>
                <a:ea typeface="FangSong" panose="02010609060101010101" pitchFamily="49" charset="-122"/>
                <a:cs typeface="+mn-cs"/>
                <a:hlinkClick r:id="rId7"/>
              </a:rPr>
              <a:t>https://cryptowesearch.com/blog/all/Decentraland-mana-intro</a:t>
            </a:r>
            <a:r>
              <a:rPr lang="zh-TW" altLang="zh-TW" dirty="0"/>
              <a:t/>
            </a:r>
            <a:br>
              <a:rPr lang="zh-TW" altLang="zh-TW" dirty="0"/>
            </a:br>
            <a:r>
              <a:rPr lang="zh-TW" altLang="zh-TW" sz="1200" b="0" dirty="0" smtClean="0">
                <a:latin typeface="Lucida Fax" panose="02060602050505020204" pitchFamily="18" charset="0"/>
              </a:rPr>
              <a:t/>
            </a:r>
            <a:br>
              <a:rPr lang="zh-TW" altLang="zh-TW" sz="1200" b="0" dirty="0" smtClean="0">
                <a:latin typeface="Lucida Fax" panose="02060602050505020204" pitchFamily="18" charset="0"/>
              </a:rPr>
            </a:br>
            <a:r>
              <a:rPr lang="zh-TW" altLang="zh-TW" sz="2400" dirty="0">
                <a:solidFill>
                  <a:schemeClr val="bg1"/>
                </a:solidFill>
                <a:latin typeface="FangSong" panose="02010609060101010101" pitchFamily="49" charset="-122"/>
                <a:ea typeface="FangSong" panose="02010609060101010101" pitchFamily="49" charset="-122"/>
                <a:cs typeface="+mn-cs"/>
              </a:rPr>
              <a:t/>
            </a:r>
            <a:br>
              <a:rPr lang="zh-TW" altLang="zh-TW" sz="2400" dirty="0">
                <a:solidFill>
                  <a:schemeClr val="bg1"/>
                </a:solidFill>
                <a:latin typeface="FangSong" panose="02010609060101010101" pitchFamily="49" charset="-122"/>
                <a:ea typeface="FangSong" panose="02010609060101010101" pitchFamily="49" charset="-122"/>
                <a:cs typeface="+mn-cs"/>
              </a:rPr>
            </a:br>
            <a:endParaRPr lang="en-US" altLang="zh-TW" sz="2400" dirty="0">
              <a:solidFill>
                <a:schemeClr val="bg1"/>
              </a:solidFill>
              <a:latin typeface="FangSong" panose="02010609060101010101" pitchFamily="49" charset="-122"/>
              <a:ea typeface="FangSong" panose="02010609060101010101" pitchFamily="49" charset="-122"/>
              <a:cs typeface="+mn-cs"/>
            </a:endParaRPr>
          </a:p>
        </p:txBody>
      </p:sp>
      <p:sp>
        <p:nvSpPr>
          <p:cNvPr id="21" name="Rectangle 20">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字方塊 15">
            <a:extLst>
              <a:ext uri="{FF2B5EF4-FFF2-40B4-BE49-F238E27FC236}">
                <a16:creationId xmlns:a16="http://schemas.microsoft.com/office/drawing/2014/main" id="{256CB3EA-1D5A-4389-A09E-4BC4964DEAC1}"/>
              </a:ext>
            </a:extLst>
          </p:cNvPr>
          <p:cNvSpPr txBox="1"/>
          <p:nvPr/>
        </p:nvSpPr>
        <p:spPr>
          <a:xfrm>
            <a:off x="500051" y="365971"/>
            <a:ext cx="2243149" cy="584775"/>
          </a:xfrm>
          <a:prstGeom prst="rect">
            <a:avLst/>
          </a:prstGeom>
          <a:noFill/>
        </p:spPr>
        <p:txBody>
          <a:bodyPr wrap="square" rtlCol="0">
            <a:spAutoFit/>
          </a:bodyPr>
          <a:lstStyle/>
          <a:p>
            <a:r>
              <a:rPr lang="zh-TW" altLang="zh-TW" sz="3200" dirty="0">
                <a:latin typeface="FangSong" panose="02010609060101010101" pitchFamily="49" charset="-122"/>
                <a:ea typeface="FangSong" panose="02010609060101010101" pitchFamily="49" charset="-122"/>
              </a:rPr>
              <a:t>參考文獻</a:t>
            </a:r>
            <a:endParaRPr lang="zh-TW" altLang="en-US" sz="3200" dirty="0">
              <a:latin typeface="FangSong" panose="02010609060101010101" pitchFamily="49" charset="-122"/>
              <a:ea typeface="FangSong" panose="02010609060101010101" pitchFamily="49" charset="-122"/>
            </a:endParaRPr>
          </a:p>
        </p:txBody>
      </p:sp>
      <p:pic>
        <p:nvPicPr>
          <p:cNvPr id="3074" name="Picture 2" descr="Light Inside Libra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7212" y="1616939"/>
            <a:ext cx="4641738" cy="356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478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2050" name="Picture 2" descr="Pen Writing Thank You on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89" y="-1"/>
            <a:ext cx="12625136" cy="7539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217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2" name="Rectangle 37">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64" name="Rectangle 41">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43">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45">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47">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49">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標題 5">
            <a:extLst>
              <a:ext uri="{FF2B5EF4-FFF2-40B4-BE49-F238E27FC236}">
                <a16:creationId xmlns:a16="http://schemas.microsoft.com/office/drawing/2014/main" id="{667BA89E-95E9-450A-96C9-0FD3A1C32181}"/>
              </a:ext>
            </a:extLst>
          </p:cNvPr>
          <p:cNvSpPr>
            <a:spLocks noGrp="1"/>
          </p:cNvSpPr>
          <p:nvPr>
            <p:ph type="title"/>
          </p:nvPr>
        </p:nvSpPr>
        <p:spPr>
          <a:xfrm>
            <a:off x="500051" y="461262"/>
            <a:ext cx="1552584" cy="545610"/>
          </a:xfrm>
        </p:spPr>
        <p:txBody>
          <a:bodyPr vert="horz" lIns="109728" tIns="109728" rIns="109728" bIns="91440" rtlCol="0" anchor="ctr">
            <a:normAutofit fontScale="90000"/>
          </a:bodyPr>
          <a:lstStyle/>
          <a:p>
            <a:pPr>
              <a:lnSpc>
                <a:spcPct val="125000"/>
              </a:lnSpc>
            </a:pPr>
            <a:r>
              <a:rPr lang="zh-TW" altLang="en-US" sz="4400" b="0" cap="all" dirty="0">
                <a:solidFill>
                  <a:schemeClr val="tx1">
                    <a:lumMod val="95000"/>
                    <a:lumOff val="5000"/>
                  </a:schemeClr>
                </a:solidFill>
                <a:latin typeface="FangSong" panose="02010609060101010101" pitchFamily="49" charset="-122"/>
                <a:ea typeface="FangSong" panose="02010609060101010101" pitchFamily="49" charset="-122"/>
              </a:rPr>
              <a:t>目錄</a:t>
            </a:r>
          </a:p>
        </p:txBody>
      </p:sp>
      <p:sp>
        <p:nvSpPr>
          <p:cNvPr id="69" name="Rectangle 51">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3">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55">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57">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
            <a:extLst>
              <a:ext uri="{FF2B5EF4-FFF2-40B4-BE49-F238E27FC236}">
                <a16:creationId xmlns:a16="http://schemas.microsoft.com/office/drawing/2014/main" id="{D1750770-4191-4F70-8F3E-82AF28DB705A}"/>
              </a:ext>
            </a:extLst>
          </p:cNvPr>
          <p:cNvSpPr txBox="1"/>
          <p:nvPr/>
        </p:nvSpPr>
        <p:spPr>
          <a:xfrm>
            <a:off x="1095317" y="1699395"/>
            <a:ext cx="6307547" cy="3416320"/>
          </a:xfrm>
          <a:prstGeom prst="rect">
            <a:avLst/>
          </a:prstGeom>
          <a:noFill/>
        </p:spPr>
        <p:txBody>
          <a:bodyPr wrap="square" rtlCol="0">
            <a:spAutoFit/>
          </a:bodyPr>
          <a:lstStyle/>
          <a:p>
            <a:r>
              <a:rPr lang="zh-TW" altLang="en-US" sz="2400" dirty="0">
                <a:solidFill>
                  <a:schemeClr val="bg1"/>
                </a:solidFill>
                <a:latin typeface="FangSong" panose="02010609060101010101" pitchFamily="49" charset="-122"/>
                <a:ea typeface="FangSong" panose="02010609060101010101" pitchFamily="49" charset="-122"/>
              </a:rPr>
              <a:t>一</a:t>
            </a:r>
            <a:r>
              <a:rPr lang="zh-TW" altLang="en-US" sz="2400" dirty="0" smtClean="0">
                <a:solidFill>
                  <a:schemeClr val="bg1"/>
                </a:solidFill>
                <a:latin typeface="FangSong" panose="02010609060101010101" pitchFamily="49" charset="-122"/>
                <a:ea typeface="FangSong" panose="02010609060101010101" pitchFamily="49" charset="-122"/>
              </a:rPr>
              <a:t>、</a:t>
            </a:r>
            <a:r>
              <a:rPr lang="en-US" altLang="zh-TW" sz="2400" dirty="0" err="1" smtClean="0">
                <a:solidFill>
                  <a:schemeClr val="bg1"/>
                </a:solidFill>
                <a:latin typeface="Lucida Fax" panose="02060602050505020204" pitchFamily="18" charset="0"/>
                <a:ea typeface="FangSong" panose="02010609060101010101" pitchFamily="49" charset="-122"/>
              </a:rPr>
              <a:t>Decentraland</a:t>
            </a:r>
            <a:r>
              <a:rPr lang="zh-TW" altLang="en-US" sz="2400" dirty="0" smtClean="0">
                <a:solidFill>
                  <a:schemeClr val="bg1"/>
                </a:solidFill>
                <a:latin typeface="Lucida Fax" panose="02060602050505020204" pitchFamily="18" charset="0"/>
                <a:ea typeface="FangSong" panose="02010609060101010101" pitchFamily="49" charset="-122"/>
              </a:rPr>
              <a:t> </a:t>
            </a:r>
            <a:r>
              <a:rPr lang="zh-TW" altLang="en-US" sz="2400" dirty="0" smtClean="0">
                <a:solidFill>
                  <a:schemeClr val="bg1"/>
                </a:solidFill>
                <a:latin typeface="FangSong" panose="02010609060101010101" pitchFamily="49" charset="-122"/>
                <a:ea typeface="FangSong" panose="02010609060101010101" pitchFamily="49" charset="-122"/>
              </a:rPr>
              <a:t>簡介</a:t>
            </a:r>
            <a:endParaRPr lang="en-US" altLang="zh-TW" sz="2400" dirty="0">
              <a:solidFill>
                <a:schemeClr val="bg1"/>
              </a:solidFill>
              <a:latin typeface="FangSong" panose="02010609060101010101" pitchFamily="49" charset="-122"/>
              <a:ea typeface="FangSong" panose="02010609060101010101" pitchFamily="49" charset="-122"/>
            </a:endParaRPr>
          </a:p>
          <a:p>
            <a:endParaRPr lang="en-US" altLang="zh-TW" sz="2400" dirty="0">
              <a:solidFill>
                <a:schemeClr val="bg1"/>
              </a:solidFill>
              <a:latin typeface="FangSong" panose="02010609060101010101" pitchFamily="49" charset="-122"/>
              <a:ea typeface="FangSong" panose="02010609060101010101" pitchFamily="49" charset="-122"/>
            </a:endParaRPr>
          </a:p>
          <a:p>
            <a:r>
              <a:rPr lang="zh-TW" altLang="en-US" sz="2400" dirty="0">
                <a:solidFill>
                  <a:schemeClr val="bg1"/>
                </a:solidFill>
                <a:latin typeface="FangSong" panose="02010609060101010101" pitchFamily="49" charset="-122"/>
                <a:ea typeface="FangSong" panose="02010609060101010101" pitchFamily="49" charset="-122"/>
              </a:rPr>
              <a:t>二</a:t>
            </a:r>
            <a:r>
              <a:rPr lang="zh-TW" altLang="en-US" sz="2400" dirty="0" smtClean="0">
                <a:solidFill>
                  <a:schemeClr val="bg1"/>
                </a:solidFill>
                <a:latin typeface="FangSong" panose="02010609060101010101" pitchFamily="49" charset="-122"/>
                <a:ea typeface="FangSong" panose="02010609060101010101" pitchFamily="49" charset="-122"/>
              </a:rPr>
              <a:t>、</a:t>
            </a:r>
            <a:r>
              <a:rPr lang="en-US" altLang="zh-TW" sz="2400" dirty="0">
                <a:solidFill>
                  <a:schemeClr val="bg1"/>
                </a:solidFill>
                <a:latin typeface="Lucida Fax" panose="02060602050505020204" pitchFamily="18" charset="0"/>
                <a:ea typeface="FangSong" panose="02010609060101010101" pitchFamily="49" charset="-122"/>
              </a:rPr>
              <a:t>MANA</a:t>
            </a:r>
            <a:r>
              <a:rPr lang="zh-TW" altLang="en-US" sz="2400" dirty="0">
                <a:solidFill>
                  <a:schemeClr val="bg1"/>
                </a:solidFill>
                <a:latin typeface="FangSong" panose="02010609060101010101" pitchFamily="49" charset="-122"/>
                <a:ea typeface="FangSong" panose="02010609060101010101" pitchFamily="49" charset="-122"/>
              </a:rPr>
              <a:t>幣</a:t>
            </a:r>
            <a:endParaRPr lang="en-US" altLang="zh-TW" sz="2400" dirty="0">
              <a:solidFill>
                <a:schemeClr val="bg1"/>
              </a:solidFill>
              <a:latin typeface="FangSong" panose="02010609060101010101" pitchFamily="49" charset="-122"/>
              <a:ea typeface="FangSong" panose="02010609060101010101" pitchFamily="49" charset="-122"/>
            </a:endParaRPr>
          </a:p>
          <a:p>
            <a:endParaRPr lang="en-US" altLang="zh-TW" sz="2400" dirty="0" smtClean="0">
              <a:solidFill>
                <a:schemeClr val="bg1"/>
              </a:solidFill>
              <a:latin typeface="FangSong" panose="02010609060101010101" pitchFamily="49" charset="-122"/>
              <a:ea typeface="FangSong" panose="02010609060101010101" pitchFamily="49" charset="-122"/>
            </a:endParaRPr>
          </a:p>
          <a:p>
            <a:r>
              <a:rPr lang="zh-TW" altLang="en-US" sz="2400" dirty="0" smtClean="0">
                <a:solidFill>
                  <a:schemeClr val="bg1"/>
                </a:solidFill>
                <a:latin typeface="FangSong" panose="02010609060101010101" pitchFamily="49" charset="-122"/>
                <a:ea typeface="FangSong" panose="02010609060101010101" pitchFamily="49" charset="-122"/>
              </a:rPr>
              <a:t>三</a:t>
            </a:r>
            <a:r>
              <a:rPr lang="zh-TW" altLang="en-US" sz="2400" dirty="0" smtClean="0">
                <a:solidFill>
                  <a:schemeClr val="bg1"/>
                </a:solidFill>
                <a:latin typeface="FangSong" panose="02010609060101010101" pitchFamily="49" charset="-122"/>
                <a:ea typeface="FangSong" panose="02010609060101010101" pitchFamily="49" charset="-122"/>
              </a:rPr>
              <a:t>、</a:t>
            </a:r>
            <a:r>
              <a:rPr lang="en-US" altLang="zh-TW" sz="2400" dirty="0">
                <a:solidFill>
                  <a:schemeClr val="bg1"/>
                </a:solidFill>
                <a:latin typeface="Lucida Fax" panose="02060602050505020204" pitchFamily="18" charset="0"/>
                <a:ea typeface="FangSong" panose="02010609060101010101" pitchFamily="49" charset="-122"/>
              </a:rPr>
              <a:t>LAND</a:t>
            </a:r>
          </a:p>
          <a:p>
            <a:endParaRPr lang="en-US" altLang="zh-TW" sz="2400" dirty="0">
              <a:solidFill>
                <a:schemeClr val="bg1"/>
              </a:solidFill>
              <a:latin typeface="FangSong" panose="02010609060101010101" pitchFamily="49" charset="-122"/>
              <a:ea typeface="FangSong" panose="02010609060101010101" pitchFamily="49" charset="-122"/>
            </a:endParaRPr>
          </a:p>
          <a:p>
            <a:r>
              <a:rPr lang="zh-TW" altLang="en-US" sz="2400" dirty="0">
                <a:solidFill>
                  <a:schemeClr val="bg1"/>
                </a:solidFill>
                <a:latin typeface="FangSong" panose="02010609060101010101" pitchFamily="49" charset="-122"/>
                <a:ea typeface="FangSong" panose="02010609060101010101" pitchFamily="49" charset="-122"/>
              </a:rPr>
              <a:t>四</a:t>
            </a:r>
            <a:r>
              <a:rPr lang="zh-TW" altLang="en-US" sz="2400" dirty="0" smtClean="0">
                <a:solidFill>
                  <a:schemeClr val="bg1"/>
                </a:solidFill>
                <a:latin typeface="FangSong" panose="02010609060101010101" pitchFamily="49" charset="-122"/>
                <a:ea typeface="FangSong" panose="02010609060101010101" pitchFamily="49" charset="-122"/>
              </a:rPr>
              <a:t>、遊戲內容</a:t>
            </a:r>
            <a:endParaRPr lang="en-US" altLang="zh-TW" sz="2400" dirty="0" smtClean="0">
              <a:solidFill>
                <a:schemeClr val="bg1"/>
              </a:solidFill>
              <a:latin typeface="FangSong" panose="02010609060101010101" pitchFamily="49" charset="-122"/>
              <a:ea typeface="FangSong" panose="02010609060101010101" pitchFamily="49" charset="-122"/>
            </a:endParaRPr>
          </a:p>
          <a:p>
            <a:endParaRPr lang="en-US" altLang="zh-TW" sz="2400" dirty="0">
              <a:solidFill>
                <a:schemeClr val="bg1"/>
              </a:solidFill>
              <a:latin typeface="FangSong" panose="02010609060101010101" pitchFamily="49" charset="-122"/>
              <a:ea typeface="FangSong" panose="02010609060101010101" pitchFamily="49" charset="-122"/>
            </a:endParaRPr>
          </a:p>
          <a:p>
            <a:r>
              <a:rPr lang="zh-TW" altLang="en-US" sz="2400" dirty="0">
                <a:solidFill>
                  <a:schemeClr val="bg1"/>
                </a:solidFill>
                <a:latin typeface="FangSong" panose="02010609060101010101" pitchFamily="49" charset="-122"/>
                <a:ea typeface="FangSong" panose="02010609060101010101" pitchFamily="49" charset="-122"/>
              </a:rPr>
              <a:t>五</a:t>
            </a:r>
            <a:r>
              <a:rPr lang="zh-TW" altLang="en-US" sz="2400" dirty="0" smtClean="0">
                <a:solidFill>
                  <a:schemeClr val="bg1"/>
                </a:solidFill>
                <a:latin typeface="FangSong" panose="02010609060101010101" pitchFamily="49" charset="-122"/>
                <a:ea typeface="FangSong" panose="02010609060101010101" pitchFamily="49" charset="-122"/>
              </a:rPr>
              <a:t>、</a:t>
            </a:r>
            <a:r>
              <a:rPr lang="zh-TW" altLang="en-US" sz="2400" dirty="0">
                <a:solidFill>
                  <a:schemeClr val="bg1"/>
                </a:solidFill>
                <a:latin typeface="FangSong" panose="02010609060101010101" pitchFamily="49" charset="-122"/>
                <a:ea typeface="FangSong" panose="02010609060101010101" pitchFamily="49" charset="-122"/>
              </a:rPr>
              <a:t>感想</a:t>
            </a:r>
            <a:endParaRPr lang="en-US" altLang="zh-TW" sz="2400" dirty="0">
              <a:solidFill>
                <a:schemeClr val="bg1"/>
              </a:solidFill>
              <a:latin typeface="FangSong" panose="02010609060101010101" pitchFamily="49" charset="-122"/>
              <a:ea typeface="FangSong" panose="02010609060101010101" pitchFamily="49" charset="-122"/>
            </a:endParaRPr>
          </a:p>
        </p:txBody>
      </p:sp>
      <p:pic>
        <p:nvPicPr>
          <p:cNvPr id="17" name="Picture 2" descr="White Blank Not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746" y="1638057"/>
            <a:ext cx="5320929" cy="355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839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字方塊 17">
            <a:extLst>
              <a:ext uri="{FF2B5EF4-FFF2-40B4-BE49-F238E27FC236}">
                <a16:creationId xmlns:a16="http://schemas.microsoft.com/office/drawing/2014/main" id="{B33623A6-87FD-4469-8120-7923245C631D}"/>
              </a:ext>
            </a:extLst>
          </p:cNvPr>
          <p:cNvSpPr txBox="1"/>
          <p:nvPr/>
        </p:nvSpPr>
        <p:spPr>
          <a:xfrm>
            <a:off x="1097309" y="2305615"/>
            <a:ext cx="6303563" cy="2246769"/>
          </a:xfrm>
          <a:prstGeom prst="rect">
            <a:avLst/>
          </a:prstGeom>
          <a:noFill/>
        </p:spPr>
        <p:txBody>
          <a:bodyPr wrap="square" rtlCol="0">
            <a:spAutoFit/>
          </a:bodyPr>
          <a:lstStyle/>
          <a:p>
            <a:r>
              <a:rPr lang="zh-TW" altLang="en-US" sz="2800" dirty="0" smtClean="0">
                <a:solidFill>
                  <a:schemeClr val="bg1"/>
                </a:solidFill>
                <a:latin typeface="Lucida Fax" panose="02060602050505020204" pitchFamily="18" charset="0"/>
                <a:ea typeface="FangSong" panose="02010609060101010101" pitchFamily="49" charset="-122"/>
              </a:rPr>
              <a:t>  </a:t>
            </a:r>
            <a:r>
              <a:rPr lang="en-US" altLang="zh-TW" sz="2800" dirty="0" err="1" smtClean="0">
                <a:solidFill>
                  <a:schemeClr val="bg1"/>
                </a:solidFill>
                <a:latin typeface="Lucida Fax" panose="02060602050505020204" pitchFamily="18" charset="0"/>
                <a:ea typeface="FangSong" panose="02010609060101010101" pitchFamily="49" charset="-122"/>
              </a:rPr>
              <a:t>Decentraland</a:t>
            </a:r>
            <a:r>
              <a:rPr lang="zh-TW" altLang="en-US" sz="2800" dirty="0" smtClean="0">
                <a:solidFill>
                  <a:schemeClr val="bg1"/>
                </a:solidFill>
                <a:latin typeface="FangSong" panose="02010609060101010101" pitchFamily="49" charset="-122"/>
                <a:ea typeface="FangSong" panose="02010609060101010101" pitchFamily="49" charset="-122"/>
              </a:rPr>
              <a:t>是</a:t>
            </a:r>
            <a:r>
              <a:rPr lang="zh-TW" altLang="en-US" sz="2800" dirty="0">
                <a:solidFill>
                  <a:schemeClr val="bg1"/>
                </a:solidFill>
                <a:latin typeface="FangSong" panose="02010609060101010101" pitchFamily="49" charset="-122"/>
                <a:ea typeface="FangSong" panose="02010609060101010101" pitchFamily="49" charset="-122"/>
              </a:rPr>
              <a:t>一款全</a:t>
            </a:r>
            <a:r>
              <a:rPr lang="en-US" altLang="zh-TW" sz="2800" dirty="0">
                <a:solidFill>
                  <a:schemeClr val="bg1"/>
                </a:solidFill>
                <a:latin typeface="Lucida Fax" panose="02060602050505020204" pitchFamily="18" charset="0"/>
                <a:ea typeface="FangSong" panose="02010609060101010101" pitchFamily="49" charset="-122"/>
              </a:rPr>
              <a:t>3D</a:t>
            </a:r>
            <a:r>
              <a:rPr lang="zh-TW" altLang="en-US" sz="2800" dirty="0">
                <a:solidFill>
                  <a:schemeClr val="bg1"/>
                </a:solidFill>
                <a:latin typeface="FangSong" panose="02010609060101010101" pitchFamily="49" charset="-122"/>
                <a:ea typeface="FangSong" panose="02010609060101010101" pitchFamily="49" charset="-122"/>
              </a:rPr>
              <a:t>模擬</a:t>
            </a:r>
            <a:r>
              <a:rPr lang="zh-TW" altLang="en-US" sz="2800" dirty="0" smtClean="0">
                <a:solidFill>
                  <a:schemeClr val="bg1"/>
                </a:solidFill>
                <a:latin typeface="FangSong" panose="02010609060101010101" pitchFamily="49" charset="-122"/>
                <a:ea typeface="FangSong" panose="02010609060101010101" pitchFamily="49" charset="-122"/>
              </a:rPr>
              <a:t>遊戲</a:t>
            </a:r>
            <a:endParaRPr lang="zh-TW" altLang="en-US" sz="2800" dirty="0">
              <a:solidFill>
                <a:schemeClr val="bg1"/>
              </a:solidFill>
              <a:latin typeface="FangSong" panose="02010609060101010101" pitchFamily="49" charset="-122"/>
              <a:ea typeface="FangSong" panose="02010609060101010101" pitchFamily="49" charset="-122"/>
            </a:endParaRPr>
          </a:p>
          <a:p>
            <a:r>
              <a:rPr lang="zh-TW" altLang="en-US" sz="2800" dirty="0">
                <a:solidFill>
                  <a:schemeClr val="bg1"/>
                </a:solidFill>
                <a:latin typeface="FangSong" panose="02010609060101010101" pitchFamily="49" charset="-122"/>
                <a:ea typeface="FangSong" panose="02010609060101010101" pitchFamily="49" charset="-122"/>
              </a:rPr>
              <a:t>遊戲的玩法可說是區塊鏈遊戲</a:t>
            </a:r>
            <a:r>
              <a:rPr lang="zh-TW" altLang="en-US" sz="2800" dirty="0">
                <a:solidFill>
                  <a:schemeClr val="bg1"/>
                </a:solidFill>
                <a:latin typeface="Lucida Fax" panose="02060602050505020204" pitchFamily="18" charset="0"/>
                <a:ea typeface="FangSong" panose="02010609060101010101" pitchFamily="49" charset="-122"/>
              </a:rPr>
              <a:t>／</a:t>
            </a:r>
            <a:r>
              <a:rPr lang="en-US" altLang="zh-TW" sz="2800" dirty="0">
                <a:solidFill>
                  <a:schemeClr val="bg1"/>
                </a:solidFill>
                <a:latin typeface="Lucida Fax" panose="02060602050505020204" pitchFamily="18" charset="0"/>
                <a:ea typeface="FangSong" panose="02010609060101010101" pitchFamily="49" charset="-122"/>
              </a:rPr>
              <a:t>NFT</a:t>
            </a:r>
            <a:r>
              <a:rPr lang="zh-TW" altLang="en-US" sz="2800" dirty="0">
                <a:solidFill>
                  <a:schemeClr val="bg1"/>
                </a:solidFill>
                <a:latin typeface="FangSong" panose="02010609060101010101" pitchFamily="49" charset="-122"/>
                <a:ea typeface="FangSong" panose="02010609060101010101" pitchFamily="49" charset="-122"/>
              </a:rPr>
              <a:t>遊戲版本的模擬人生，玩家進入遊戲後，並沒有任何主線任務，玩家可以自行隨意遊玩，自行決定想做的</a:t>
            </a:r>
            <a:r>
              <a:rPr lang="zh-TW" altLang="en-US" sz="2800" dirty="0" smtClean="0">
                <a:solidFill>
                  <a:schemeClr val="bg1"/>
                </a:solidFill>
                <a:latin typeface="FangSong" panose="02010609060101010101" pitchFamily="49" charset="-122"/>
                <a:ea typeface="FangSong" panose="02010609060101010101" pitchFamily="49" charset="-122"/>
              </a:rPr>
              <a:t>事。</a:t>
            </a:r>
            <a:endParaRPr lang="zh-TW" altLang="en-US" sz="2800" dirty="0">
              <a:solidFill>
                <a:schemeClr val="bg1"/>
              </a:solidFill>
              <a:latin typeface="FangSong" panose="02010609060101010101" pitchFamily="49" charset="-122"/>
              <a:ea typeface="FangSong" panose="02010609060101010101" pitchFamily="49" charset="-122"/>
            </a:endParaRPr>
          </a:p>
        </p:txBody>
      </p:sp>
      <p:sp>
        <p:nvSpPr>
          <p:cNvPr id="20" name="文字方塊 19">
            <a:extLst>
              <a:ext uri="{FF2B5EF4-FFF2-40B4-BE49-F238E27FC236}">
                <a16:creationId xmlns:a16="http://schemas.microsoft.com/office/drawing/2014/main" id="{6E1CD760-F098-413D-AD78-351F7D7508A0}"/>
              </a:ext>
            </a:extLst>
          </p:cNvPr>
          <p:cNvSpPr txBox="1"/>
          <p:nvPr/>
        </p:nvSpPr>
        <p:spPr>
          <a:xfrm>
            <a:off x="500050" y="360391"/>
            <a:ext cx="4826551" cy="707886"/>
          </a:xfrm>
          <a:prstGeom prst="rect">
            <a:avLst/>
          </a:prstGeom>
          <a:noFill/>
        </p:spPr>
        <p:txBody>
          <a:bodyPr wrap="square" rtlCol="0">
            <a:spAutoFit/>
          </a:bodyPr>
          <a:lstStyle/>
          <a:p>
            <a:r>
              <a:rPr lang="en-US" altLang="zh-TW" sz="4000" dirty="0" err="1" smtClean="0">
                <a:latin typeface="Lucida Fax" panose="02060602050505020204" pitchFamily="18" charset="0"/>
                <a:ea typeface="FangSong" panose="02010609060101010101" pitchFamily="49" charset="-122"/>
              </a:rPr>
              <a:t>Decentraland</a:t>
            </a:r>
            <a:r>
              <a:rPr lang="zh-TW" altLang="en-US" sz="4000" dirty="0" smtClean="0">
                <a:latin typeface="Lucida Fax" panose="02060602050505020204" pitchFamily="18" charset="0"/>
                <a:ea typeface="FangSong" panose="02010609060101010101" pitchFamily="49" charset="-122"/>
              </a:rPr>
              <a:t> </a:t>
            </a:r>
            <a:r>
              <a:rPr lang="zh-TW" altLang="en-US" sz="4000" dirty="0">
                <a:latin typeface="Lucida Fax" panose="02060602050505020204" pitchFamily="18" charset="0"/>
                <a:ea typeface="FangSong" panose="02010609060101010101" pitchFamily="49" charset="-122"/>
              </a:rPr>
              <a:t>簡介</a:t>
            </a:r>
            <a:endParaRPr lang="en-US" altLang="zh-TW" sz="4000" dirty="0">
              <a:latin typeface="Lucida Fax" panose="02060602050505020204" pitchFamily="18" charset="0"/>
              <a:ea typeface="FangSong" panose="02010609060101010101" pitchFamily="49" charset="-122"/>
            </a:endParaRPr>
          </a:p>
        </p:txBody>
      </p:sp>
      <p:pic>
        <p:nvPicPr>
          <p:cNvPr id="1026" name="Picture 2" descr="https://pbs.twimg.com/media/FKhwNrFWYAEaaDQ?format=jpg&amp;name=lar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564744" y="2104065"/>
            <a:ext cx="4639082" cy="259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396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256CB3EA-1D5A-4389-A09E-4BC4964DEAC1}"/>
              </a:ext>
            </a:extLst>
          </p:cNvPr>
          <p:cNvSpPr txBox="1"/>
          <p:nvPr/>
        </p:nvSpPr>
        <p:spPr>
          <a:xfrm>
            <a:off x="500051" y="218306"/>
            <a:ext cx="6105378" cy="1323439"/>
          </a:xfrm>
          <a:prstGeom prst="rect">
            <a:avLst/>
          </a:prstGeom>
          <a:noFill/>
        </p:spPr>
        <p:txBody>
          <a:bodyPr wrap="square" rtlCol="0">
            <a:spAutoFit/>
          </a:bodyPr>
          <a:lstStyle/>
          <a:p>
            <a:r>
              <a:rPr lang="en-US" altLang="zh-TW" sz="4000" dirty="0" err="1" smtClean="0">
                <a:latin typeface="Lucida Fax" panose="02060602050505020204" pitchFamily="18" charset="0"/>
                <a:ea typeface="FangSong" panose="02010609060101010101" pitchFamily="49" charset="-122"/>
              </a:rPr>
              <a:t>Decentraland</a:t>
            </a:r>
            <a:r>
              <a:rPr lang="zh-TW" altLang="en-US" sz="4000" dirty="0" smtClean="0">
                <a:latin typeface="Lucida Fax" panose="02060602050505020204" pitchFamily="18" charset="0"/>
                <a:ea typeface="FangSong" panose="02010609060101010101" pitchFamily="49" charset="-122"/>
              </a:rPr>
              <a:t>遊戲</a:t>
            </a:r>
            <a:r>
              <a:rPr lang="zh-TW" altLang="en-US" sz="4000" dirty="0">
                <a:latin typeface="Lucida Fax" panose="02060602050505020204" pitchFamily="18" charset="0"/>
                <a:ea typeface="FangSong" panose="02010609060101010101" pitchFamily="49" charset="-122"/>
              </a:rPr>
              <a:t>代幣：</a:t>
            </a:r>
            <a:r>
              <a:rPr lang="en-US" altLang="zh-TW" sz="4000" dirty="0">
                <a:latin typeface="Lucida Fax" panose="02060602050505020204" pitchFamily="18" charset="0"/>
                <a:ea typeface="FangSong" panose="02010609060101010101" pitchFamily="49" charset="-122"/>
              </a:rPr>
              <a:t>MANA</a:t>
            </a:r>
            <a:r>
              <a:rPr lang="zh-TW" altLang="en-US" sz="4000" dirty="0">
                <a:latin typeface="Lucida Fax" panose="02060602050505020204" pitchFamily="18" charset="0"/>
                <a:ea typeface="FangSong" panose="02010609060101010101" pitchFamily="49" charset="-122"/>
              </a:rPr>
              <a:t>幣</a:t>
            </a:r>
          </a:p>
        </p:txBody>
      </p:sp>
      <p:sp>
        <p:nvSpPr>
          <p:cNvPr id="5" name="文字方塊 4">
            <a:extLst>
              <a:ext uri="{FF2B5EF4-FFF2-40B4-BE49-F238E27FC236}">
                <a16:creationId xmlns:a16="http://schemas.microsoft.com/office/drawing/2014/main" id="{9E38FBEF-491C-4532-AE42-50985D87CB0B}"/>
              </a:ext>
            </a:extLst>
          </p:cNvPr>
          <p:cNvSpPr txBox="1"/>
          <p:nvPr/>
        </p:nvSpPr>
        <p:spPr>
          <a:xfrm>
            <a:off x="1249162" y="2499614"/>
            <a:ext cx="6048990" cy="1384995"/>
          </a:xfrm>
          <a:prstGeom prst="rect">
            <a:avLst/>
          </a:prstGeom>
          <a:noFill/>
        </p:spPr>
        <p:txBody>
          <a:bodyPr wrap="square" rtlCol="0">
            <a:spAutoFit/>
          </a:bodyPr>
          <a:lstStyle/>
          <a:p>
            <a:r>
              <a:rPr lang="zh-TW" altLang="en-US" sz="2800" dirty="0">
                <a:solidFill>
                  <a:schemeClr val="bg1"/>
                </a:solidFill>
                <a:latin typeface="FangSong" panose="02010609060101010101" pitchFamily="49" charset="-122"/>
                <a:ea typeface="FangSong" panose="02010609060101010101" pitchFamily="49" charset="-122"/>
              </a:rPr>
              <a:t>什麼</a:t>
            </a:r>
            <a:r>
              <a:rPr lang="zh-TW" altLang="en-US" sz="2800" dirty="0" smtClean="0">
                <a:solidFill>
                  <a:schemeClr val="bg1"/>
                </a:solidFill>
                <a:latin typeface="FangSong" panose="02010609060101010101" pitchFamily="49" charset="-122"/>
                <a:ea typeface="FangSong" panose="02010609060101010101" pitchFamily="49" charset="-122"/>
              </a:rPr>
              <a:t>是</a:t>
            </a:r>
            <a:r>
              <a:rPr lang="en-US" altLang="zh-TW" sz="2800" dirty="0" smtClean="0">
                <a:solidFill>
                  <a:schemeClr val="bg1"/>
                </a:solidFill>
                <a:latin typeface="Lucida Fax" panose="02060602050505020204" pitchFamily="18" charset="0"/>
                <a:ea typeface="FangSong" panose="02010609060101010101" pitchFamily="49" charset="-122"/>
              </a:rPr>
              <a:t>MANA </a:t>
            </a:r>
            <a:r>
              <a:rPr lang="zh-TW" altLang="en-US" sz="2800" dirty="0">
                <a:solidFill>
                  <a:schemeClr val="bg1"/>
                </a:solidFill>
                <a:latin typeface="FangSong" panose="02010609060101010101" pitchFamily="49" charset="-122"/>
                <a:ea typeface="FangSong" panose="02010609060101010101" pitchFamily="49" charset="-122"/>
              </a:rPr>
              <a:t>幣</a:t>
            </a:r>
            <a:r>
              <a:rPr lang="zh-TW" altLang="en-US" sz="2800" dirty="0" smtClean="0">
                <a:solidFill>
                  <a:schemeClr val="bg1"/>
                </a:solidFill>
                <a:latin typeface="FangSong" panose="02010609060101010101" pitchFamily="49" charset="-122"/>
                <a:ea typeface="FangSong" panose="02010609060101010101" pitchFamily="49" charset="-122"/>
              </a:rPr>
              <a:t>？</a:t>
            </a:r>
            <a:endParaRPr lang="en-US" altLang="zh-TW" sz="2800" dirty="0" smtClean="0">
              <a:solidFill>
                <a:schemeClr val="bg1"/>
              </a:solidFill>
              <a:latin typeface="FangSong" panose="02010609060101010101" pitchFamily="49" charset="-122"/>
              <a:ea typeface="FangSong" panose="02010609060101010101" pitchFamily="49" charset="-122"/>
            </a:endParaRPr>
          </a:p>
          <a:p>
            <a:r>
              <a:rPr lang="en-US" altLang="zh-TW" sz="2800" dirty="0" smtClean="0">
                <a:solidFill>
                  <a:schemeClr val="bg1"/>
                </a:solidFill>
                <a:latin typeface="Lucida Fax" panose="02060602050505020204" pitchFamily="18" charset="0"/>
                <a:ea typeface="FangSong" panose="02010609060101010101" pitchFamily="49" charset="-122"/>
              </a:rPr>
              <a:t>MANA</a:t>
            </a:r>
            <a:r>
              <a:rPr lang="zh-TW" altLang="en-US" sz="2800" dirty="0">
                <a:solidFill>
                  <a:schemeClr val="bg1"/>
                </a:solidFill>
                <a:latin typeface="FangSong" panose="02010609060101010101" pitchFamily="49" charset="-122"/>
                <a:ea typeface="FangSong" panose="02010609060101010101" pitchFamily="49" charset="-122"/>
              </a:rPr>
              <a:t>幣</a:t>
            </a:r>
            <a:r>
              <a:rPr lang="zh-TW" altLang="en-US" sz="2800" dirty="0" smtClean="0">
                <a:solidFill>
                  <a:schemeClr val="bg1"/>
                </a:solidFill>
                <a:latin typeface="Lucida Fax" panose="02060602050505020204" pitchFamily="18" charset="0"/>
                <a:ea typeface="FangSong" panose="02010609060101010101" pitchFamily="49" charset="-122"/>
              </a:rPr>
              <a:t>是</a:t>
            </a:r>
            <a:r>
              <a:rPr lang="en-US" altLang="zh-TW" sz="2800" dirty="0" err="1" smtClean="0">
                <a:solidFill>
                  <a:schemeClr val="bg1"/>
                </a:solidFill>
                <a:latin typeface="Lucida Fax" panose="02060602050505020204" pitchFamily="18" charset="0"/>
                <a:ea typeface="FangSong" panose="02010609060101010101" pitchFamily="49" charset="-122"/>
              </a:rPr>
              <a:t>Decentraland</a:t>
            </a:r>
            <a:r>
              <a:rPr lang="en-US" altLang="zh-TW" sz="2800" dirty="0" smtClean="0">
                <a:solidFill>
                  <a:schemeClr val="bg1"/>
                </a:solidFill>
                <a:latin typeface="Lucida Fax" panose="02060602050505020204" pitchFamily="18" charset="0"/>
                <a:ea typeface="FangSong" panose="02010609060101010101" pitchFamily="49" charset="-122"/>
              </a:rPr>
              <a:t> </a:t>
            </a:r>
            <a:r>
              <a:rPr lang="zh-TW" altLang="en-US" sz="2800" dirty="0">
                <a:solidFill>
                  <a:schemeClr val="bg1"/>
                </a:solidFill>
                <a:latin typeface="FangSong" panose="02010609060101010101" pitchFamily="49" charset="-122"/>
                <a:ea typeface="FangSong" panose="02010609060101010101" pitchFamily="49" charset="-122"/>
              </a:rPr>
              <a:t>遊戲當中遊戲代幣</a:t>
            </a:r>
            <a:r>
              <a:rPr lang="zh-TW" altLang="en-US" sz="2800" dirty="0" smtClean="0">
                <a:solidFill>
                  <a:schemeClr val="bg1"/>
                </a:solidFill>
                <a:latin typeface="FangSong" panose="02010609060101010101" pitchFamily="49" charset="-122"/>
                <a:ea typeface="FangSong" panose="02010609060101010101" pitchFamily="49" charset="-122"/>
              </a:rPr>
              <a:t>，作為</a:t>
            </a:r>
            <a:r>
              <a:rPr lang="zh-TW" altLang="en-US" sz="2800" dirty="0">
                <a:solidFill>
                  <a:schemeClr val="bg1"/>
                </a:solidFill>
                <a:latin typeface="FangSong" panose="02010609060101010101" pitchFamily="49" charset="-122"/>
                <a:ea typeface="FangSong" panose="02010609060101010101" pitchFamily="49" charset="-122"/>
              </a:rPr>
              <a:t>遊戲當中的交易貨幣</a:t>
            </a:r>
            <a:r>
              <a:rPr lang="zh-TW" altLang="en-US" sz="2800" dirty="0" smtClean="0">
                <a:solidFill>
                  <a:schemeClr val="bg1"/>
                </a:solidFill>
                <a:latin typeface="FangSong" panose="02010609060101010101" pitchFamily="49" charset="-122"/>
                <a:ea typeface="FangSong" panose="02010609060101010101" pitchFamily="49" charset="-122"/>
              </a:rPr>
              <a:t>。</a:t>
            </a:r>
            <a:endParaRPr lang="zh-TW" altLang="en-US" sz="2800" dirty="0">
              <a:solidFill>
                <a:schemeClr val="bg1"/>
              </a:solidFill>
              <a:latin typeface="FangSong" panose="02010609060101010101" pitchFamily="49" charset="-122"/>
              <a:ea typeface="FangSong" panose="02010609060101010101" pitchFamily="49" charset="-122"/>
            </a:endParaRPr>
          </a:p>
        </p:txBody>
      </p:sp>
      <p:pic>
        <p:nvPicPr>
          <p:cNvPr id="2050" name="Picture 2" descr="https://0xcj.com/wp-content/uploads/2021/12/1638826950421798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754" y="1846490"/>
            <a:ext cx="4618246" cy="3091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647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方塊 2">
            <a:extLst>
              <a:ext uri="{FF2B5EF4-FFF2-40B4-BE49-F238E27FC236}">
                <a16:creationId xmlns:a16="http://schemas.microsoft.com/office/drawing/2014/main" id="{2E73ABD8-A921-4291-8326-E68CE35C2F35}"/>
              </a:ext>
            </a:extLst>
          </p:cNvPr>
          <p:cNvSpPr txBox="1"/>
          <p:nvPr/>
        </p:nvSpPr>
        <p:spPr>
          <a:xfrm>
            <a:off x="464781" y="336993"/>
            <a:ext cx="3784310" cy="707886"/>
          </a:xfrm>
          <a:prstGeom prst="rect">
            <a:avLst/>
          </a:prstGeom>
          <a:noFill/>
        </p:spPr>
        <p:txBody>
          <a:bodyPr wrap="square" rtlCol="0">
            <a:spAutoFit/>
          </a:bodyPr>
          <a:lstStyle/>
          <a:p>
            <a:r>
              <a:rPr lang="en-US" altLang="zh-TW" sz="4000" dirty="0" smtClean="0">
                <a:latin typeface="Lucida Fax" panose="02060602050505020204" pitchFamily="18" charset="0"/>
                <a:ea typeface="FangSong" panose="02010609060101010101" pitchFamily="49" charset="-122"/>
              </a:rPr>
              <a:t>MANA</a:t>
            </a:r>
            <a:r>
              <a:rPr lang="zh-TW" altLang="en-US" sz="4000" dirty="0" smtClean="0">
                <a:latin typeface="FangSong" panose="02010609060101010101" pitchFamily="49" charset="-122"/>
                <a:ea typeface="FangSong" panose="02010609060101010101" pitchFamily="49" charset="-122"/>
              </a:rPr>
              <a:t>幣</a:t>
            </a:r>
            <a:r>
              <a:rPr lang="zh-TW" altLang="en-US" sz="4000" dirty="0" smtClean="0">
                <a:latin typeface="FangSong" panose="02010609060101010101" pitchFamily="49" charset="-122"/>
                <a:ea typeface="FangSong" panose="02010609060101010101" pitchFamily="49" charset="-122"/>
              </a:rPr>
              <a:t>的</a:t>
            </a:r>
            <a:r>
              <a:rPr lang="zh-TW" altLang="en-US" sz="4000" dirty="0">
                <a:latin typeface="FangSong" panose="02010609060101010101" pitchFamily="49" charset="-122"/>
                <a:ea typeface="FangSong" panose="02010609060101010101" pitchFamily="49" charset="-122"/>
              </a:rPr>
              <a:t>用途</a:t>
            </a:r>
            <a:endParaRPr lang="zh-TW" altLang="en-US" sz="4000" dirty="0">
              <a:latin typeface="FangSong" panose="02010609060101010101" pitchFamily="49" charset="-122"/>
              <a:ea typeface="FangSong" panose="02010609060101010101" pitchFamily="49" charset="-122"/>
            </a:endParaRPr>
          </a:p>
        </p:txBody>
      </p:sp>
      <p:sp>
        <p:nvSpPr>
          <p:cNvPr id="6" name="文字方塊 5">
            <a:extLst>
              <a:ext uri="{FF2B5EF4-FFF2-40B4-BE49-F238E27FC236}">
                <a16:creationId xmlns:a16="http://schemas.microsoft.com/office/drawing/2014/main" id="{4F68EDD3-3670-4AF1-BB7D-7F9375CCE648}"/>
              </a:ext>
            </a:extLst>
          </p:cNvPr>
          <p:cNvSpPr txBox="1"/>
          <p:nvPr/>
        </p:nvSpPr>
        <p:spPr>
          <a:xfrm>
            <a:off x="1178032" y="1884061"/>
            <a:ext cx="6191250" cy="3046988"/>
          </a:xfrm>
          <a:prstGeom prst="rect">
            <a:avLst/>
          </a:prstGeom>
          <a:noFill/>
        </p:spPr>
        <p:txBody>
          <a:bodyPr wrap="square" rtlCol="0">
            <a:spAutoFit/>
          </a:bodyPr>
          <a:lstStyle/>
          <a:p>
            <a:r>
              <a:rPr lang="en-US" altLang="zh-TW" sz="2800" dirty="0" smtClean="0">
                <a:solidFill>
                  <a:schemeClr val="bg1"/>
                </a:solidFill>
                <a:latin typeface="Lucida Fax" panose="02060602050505020204" pitchFamily="18" charset="0"/>
                <a:ea typeface="FangSong" panose="02010609060101010101" pitchFamily="49" charset="-122"/>
              </a:rPr>
              <a:t>MANA</a:t>
            </a:r>
            <a:r>
              <a:rPr lang="zh-TW" altLang="en-US" sz="2800" dirty="0" smtClean="0">
                <a:solidFill>
                  <a:schemeClr val="bg1"/>
                </a:solidFill>
                <a:latin typeface="FangSong" panose="02010609060101010101" pitchFamily="49" charset="-122"/>
                <a:ea typeface="FangSong" panose="02010609060101010101" pitchFamily="49" charset="-122"/>
              </a:rPr>
              <a:t>幣用途一</a:t>
            </a:r>
            <a:r>
              <a:rPr lang="en-US" altLang="zh-TW" sz="2800" dirty="0" smtClean="0">
                <a:solidFill>
                  <a:schemeClr val="bg1"/>
                </a:solidFill>
                <a:latin typeface="FangSong" panose="02010609060101010101" pitchFamily="49" charset="-122"/>
                <a:ea typeface="FangSong" panose="02010609060101010101" pitchFamily="49" charset="-122"/>
              </a:rPr>
              <a:t>: </a:t>
            </a:r>
          </a:p>
          <a:p>
            <a:r>
              <a:rPr lang="zh-TW" altLang="en-US" sz="2800" dirty="0" smtClean="0">
                <a:solidFill>
                  <a:schemeClr val="bg1"/>
                </a:solidFill>
                <a:latin typeface="FangSong" panose="02010609060101010101" pitchFamily="49" charset="-122"/>
                <a:ea typeface="FangSong" panose="02010609060101010101" pitchFamily="49" charset="-122"/>
              </a:rPr>
              <a:t>購買</a:t>
            </a:r>
            <a:r>
              <a:rPr lang="zh-TW" altLang="en-US" sz="2800" dirty="0">
                <a:solidFill>
                  <a:schemeClr val="bg1"/>
                </a:solidFill>
                <a:latin typeface="FangSong" panose="02010609060101010101" pitchFamily="49" charset="-122"/>
                <a:ea typeface="FangSong" panose="02010609060101010101" pitchFamily="49" charset="-122"/>
              </a:rPr>
              <a:t>遊戲中的道具</a:t>
            </a:r>
            <a:r>
              <a:rPr lang="zh-TW" altLang="en-US" sz="2800" dirty="0" smtClean="0">
                <a:solidFill>
                  <a:schemeClr val="bg1"/>
                </a:solidFill>
                <a:latin typeface="FangSong" panose="02010609060101010101" pitchFamily="49" charset="-122"/>
                <a:ea typeface="FangSong" panose="02010609060101010101" pitchFamily="49" charset="-122"/>
              </a:rPr>
              <a:t>服裝</a:t>
            </a:r>
            <a:endParaRPr lang="en-US" altLang="zh-TW" sz="2800" dirty="0" smtClean="0">
              <a:solidFill>
                <a:schemeClr val="bg1"/>
              </a:solidFill>
              <a:latin typeface="FangSong" panose="02010609060101010101" pitchFamily="49" charset="-122"/>
              <a:ea typeface="FangSong" panose="02010609060101010101" pitchFamily="49" charset="-122"/>
            </a:endParaRPr>
          </a:p>
          <a:p>
            <a:endParaRPr lang="zh-TW" altLang="en-US" sz="2800" dirty="0">
              <a:solidFill>
                <a:schemeClr val="bg1"/>
              </a:solidFill>
              <a:latin typeface="FangSong" panose="02010609060101010101" pitchFamily="49" charset="-122"/>
              <a:ea typeface="FangSong" panose="02010609060101010101" pitchFamily="49" charset="-122"/>
            </a:endParaRPr>
          </a:p>
          <a:p>
            <a:r>
              <a:rPr lang="zh-TW" altLang="en-US" sz="2800" dirty="0" smtClean="0">
                <a:solidFill>
                  <a:schemeClr val="bg1"/>
                </a:solidFill>
                <a:latin typeface="FangSong" panose="02010609060101010101" pitchFamily="49" charset="-122"/>
                <a:ea typeface="FangSong" panose="02010609060101010101" pitchFamily="49" charset="-122"/>
              </a:rPr>
              <a:t>在</a:t>
            </a:r>
            <a:r>
              <a:rPr lang="zh-TW" altLang="en-US" sz="2800" dirty="0">
                <a:solidFill>
                  <a:schemeClr val="bg1"/>
                </a:solidFill>
                <a:latin typeface="FangSong" panose="02010609060101010101" pitchFamily="49" charset="-122"/>
                <a:ea typeface="FangSong" panose="02010609060101010101" pitchFamily="49" charset="-122"/>
              </a:rPr>
              <a:t>遊戲</a:t>
            </a:r>
            <a:r>
              <a:rPr lang="zh-TW" altLang="en-US" sz="2800" dirty="0" smtClean="0">
                <a:solidFill>
                  <a:schemeClr val="bg1"/>
                </a:solidFill>
                <a:latin typeface="FangSong" panose="02010609060101010101" pitchFamily="49" charset="-122"/>
                <a:ea typeface="FangSong" panose="02010609060101010101" pitchFamily="49" charset="-122"/>
              </a:rPr>
              <a:t>當中可以使用</a:t>
            </a:r>
            <a:r>
              <a:rPr lang="en-US" altLang="zh-TW" sz="2800" dirty="0" smtClean="0">
                <a:solidFill>
                  <a:schemeClr val="bg1"/>
                </a:solidFill>
                <a:latin typeface="Lucida Fax" panose="02060602050505020204" pitchFamily="18" charset="0"/>
                <a:ea typeface="FangSong" panose="02010609060101010101" pitchFamily="49" charset="-122"/>
              </a:rPr>
              <a:t>MANA</a:t>
            </a:r>
            <a:r>
              <a:rPr lang="zh-TW" altLang="en-US" sz="2800" dirty="0" smtClean="0">
                <a:solidFill>
                  <a:schemeClr val="bg1"/>
                </a:solidFill>
                <a:latin typeface="FangSong" panose="02010609060101010101" pitchFamily="49" charset="-122"/>
                <a:ea typeface="FangSong" panose="02010609060101010101" pitchFamily="49" charset="-122"/>
              </a:rPr>
              <a:t>以</a:t>
            </a:r>
            <a:r>
              <a:rPr lang="zh-TW" altLang="en-US" sz="2800" dirty="0">
                <a:solidFill>
                  <a:schemeClr val="bg1"/>
                </a:solidFill>
                <a:latin typeface="FangSong" panose="02010609060101010101" pitchFamily="49" charset="-122"/>
                <a:ea typeface="FangSong" panose="02010609060101010101" pitchFamily="49" charset="-122"/>
              </a:rPr>
              <a:t>購買道具或是服裝造型，製作自己專屬的獨特人物外觀。</a:t>
            </a:r>
          </a:p>
          <a:p>
            <a:endParaRPr lang="en-US" altLang="zh-TW" sz="2400" dirty="0" smtClean="0">
              <a:solidFill>
                <a:schemeClr val="bg1"/>
              </a:solidFill>
              <a:latin typeface="Lucida Fax" panose="02060602050505020204" pitchFamily="18" charset="0"/>
              <a:ea typeface="FangSong" panose="02010609060101010101" pitchFamily="49" charset="-122"/>
            </a:endParaRPr>
          </a:p>
        </p:txBody>
      </p:sp>
      <p:pic>
        <p:nvPicPr>
          <p:cNvPr id="5122" name="Picture 2" descr="https://images.prestigeonline.com/wp-content/uploads/sites/8/2021/12/13150559/collectibl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8746" y="1406567"/>
            <a:ext cx="4624629" cy="404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880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方塊 2">
            <a:extLst>
              <a:ext uri="{FF2B5EF4-FFF2-40B4-BE49-F238E27FC236}">
                <a16:creationId xmlns:a16="http://schemas.microsoft.com/office/drawing/2014/main" id="{2E73ABD8-A921-4291-8326-E68CE35C2F35}"/>
              </a:ext>
            </a:extLst>
          </p:cNvPr>
          <p:cNvSpPr txBox="1"/>
          <p:nvPr/>
        </p:nvSpPr>
        <p:spPr>
          <a:xfrm>
            <a:off x="464781" y="336993"/>
            <a:ext cx="3784310" cy="707886"/>
          </a:xfrm>
          <a:prstGeom prst="rect">
            <a:avLst/>
          </a:prstGeom>
          <a:noFill/>
        </p:spPr>
        <p:txBody>
          <a:bodyPr wrap="square" rtlCol="0">
            <a:spAutoFit/>
          </a:bodyPr>
          <a:lstStyle/>
          <a:p>
            <a:r>
              <a:rPr lang="en-US" altLang="zh-TW" sz="4000" dirty="0" smtClean="0">
                <a:latin typeface="Lucida Fax" panose="02060602050505020204" pitchFamily="18" charset="0"/>
                <a:ea typeface="FangSong" panose="02010609060101010101" pitchFamily="49" charset="-122"/>
              </a:rPr>
              <a:t>MANA</a:t>
            </a:r>
            <a:r>
              <a:rPr lang="zh-TW" altLang="en-US" sz="4000" dirty="0" smtClean="0">
                <a:latin typeface="FangSong" panose="02010609060101010101" pitchFamily="49" charset="-122"/>
                <a:ea typeface="FangSong" panose="02010609060101010101" pitchFamily="49" charset="-122"/>
              </a:rPr>
              <a:t>幣</a:t>
            </a:r>
            <a:r>
              <a:rPr lang="zh-TW" altLang="en-US" sz="4000" dirty="0" smtClean="0">
                <a:latin typeface="FangSong" panose="02010609060101010101" pitchFamily="49" charset="-122"/>
                <a:ea typeface="FangSong" panose="02010609060101010101" pitchFamily="49" charset="-122"/>
              </a:rPr>
              <a:t>的</a:t>
            </a:r>
            <a:r>
              <a:rPr lang="zh-TW" altLang="en-US" sz="4000" dirty="0">
                <a:latin typeface="FangSong" panose="02010609060101010101" pitchFamily="49" charset="-122"/>
                <a:ea typeface="FangSong" panose="02010609060101010101" pitchFamily="49" charset="-122"/>
              </a:rPr>
              <a:t>用途</a:t>
            </a:r>
            <a:endParaRPr lang="zh-TW" altLang="en-US" sz="4000" dirty="0">
              <a:latin typeface="FangSong" panose="02010609060101010101" pitchFamily="49" charset="-122"/>
              <a:ea typeface="FangSong" panose="02010609060101010101" pitchFamily="49" charset="-122"/>
            </a:endParaRPr>
          </a:p>
        </p:txBody>
      </p:sp>
      <p:sp>
        <p:nvSpPr>
          <p:cNvPr id="6" name="文字方塊 5">
            <a:extLst>
              <a:ext uri="{FF2B5EF4-FFF2-40B4-BE49-F238E27FC236}">
                <a16:creationId xmlns:a16="http://schemas.microsoft.com/office/drawing/2014/main" id="{4F68EDD3-3670-4AF1-BB7D-7F9375CCE648}"/>
              </a:ext>
            </a:extLst>
          </p:cNvPr>
          <p:cNvSpPr txBox="1"/>
          <p:nvPr/>
        </p:nvSpPr>
        <p:spPr>
          <a:xfrm>
            <a:off x="1178032" y="2290533"/>
            <a:ext cx="6191250" cy="2246769"/>
          </a:xfrm>
          <a:prstGeom prst="rect">
            <a:avLst/>
          </a:prstGeom>
          <a:noFill/>
        </p:spPr>
        <p:txBody>
          <a:bodyPr wrap="square" rtlCol="0">
            <a:spAutoFit/>
          </a:bodyPr>
          <a:lstStyle/>
          <a:p>
            <a:r>
              <a:rPr lang="en-US" altLang="zh-TW" sz="2800" dirty="0" smtClean="0">
                <a:solidFill>
                  <a:schemeClr val="bg1"/>
                </a:solidFill>
                <a:latin typeface="Lucida Fax" panose="02060602050505020204" pitchFamily="18" charset="0"/>
                <a:ea typeface="FangSong" panose="02010609060101010101" pitchFamily="49" charset="-122"/>
              </a:rPr>
              <a:t>MANA</a:t>
            </a:r>
            <a:r>
              <a:rPr lang="zh-TW" altLang="en-US" sz="2800" dirty="0" smtClean="0">
                <a:solidFill>
                  <a:schemeClr val="bg1"/>
                </a:solidFill>
                <a:latin typeface="FangSong" panose="02010609060101010101" pitchFamily="49" charset="-122"/>
                <a:ea typeface="FangSong" panose="02010609060101010101" pitchFamily="49" charset="-122"/>
              </a:rPr>
              <a:t>幣用途二</a:t>
            </a:r>
            <a:r>
              <a:rPr lang="en-US" altLang="zh-TW" sz="2800" dirty="0" smtClean="0">
                <a:solidFill>
                  <a:schemeClr val="bg1"/>
                </a:solidFill>
                <a:latin typeface="FangSong" panose="02010609060101010101" pitchFamily="49" charset="-122"/>
                <a:ea typeface="FangSong" panose="02010609060101010101" pitchFamily="49" charset="-122"/>
              </a:rPr>
              <a:t>: </a:t>
            </a:r>
          </a:p>
          <a:p>
            <a:r>
              <a:rPr lang="zh-TW" altLang="en-US" sz="2800" dirty="0" smtClean="0">
                <a:solidFill>
                  <a:schemeClr val="bg1"/>
                </a:solidFill>
                <a:latin typeface="FangSong" panose="02010609060101010101" pitchFamily="49" charset="-122"/>
                <a:ea typeface="FangSong" panose="02010609060101010101" pitchFamily="49" charset="-122"/>
              </a:rPr>
              <a:t>購買</a:t>
            </a:r>
            <a:r>
              <a:rPr lang="zh-TW" altLang="en-US" sz="2800" dirty="0">
                <a:solidFill>
                  <a:schemeClr val="bg1"/>
                </a:solidFill>
                <a:latin typeface="FangSong" panose="02010609060101010101" pitchFamily="49" charset="-122"/>
                <a:ea typeface="FangSong" panose="02010609060101010101" pitchFamily="49" charset="-122"/>
              </a:rPr>
              <a:t>遊戲中的虛擬</a:t>
            </a:r>
            <a:r>
              <a:rPr lang="zh-TW" altLang="en-US" sz="2800" dirty="0" smtClean="0">
                <a:solidFill>
                  <a:schemeClr val="bg1"/>
                </a:solidFill>
                <a:latin typeface="FangSong" panose="02010609060101010101" pitchFamily="49" charset="-122"/>
                <a:ea typeface="FangSong" panose="02010609060101010101" pitchFamily="49" charset="-122"/>
              </a:rPr>
              <a:t>土地</a:t>
            </a:r>
            <a:r>
              <a:rPr lang="en-US" altLang="zh-TW" sz="2800" dirty="0" smtClean="0">
                <a:solidFill>
                  <a:schemeClr val="bg1"/>
                </a:solidFill>
                <a:latin typeface="Lucida Fax" panose="02060602050505020204" pitchFamily="18" charset="0"/>
                <a:ea typeface="FangSong" panose="02010609060101010101" pitchFamily="49" charset="-122"/>
              </a:rPr>
              <a:t>(LAND)</a:t>
            </a:r>
          </a:p>
          <a:p>
            <a:endParaRPr lang="zh-TW" altLang="en-US" sz="2800" dirty="0">
              <a:solidFill>
                <a:schemeClr val="bg1"/>
              </a:solidFill>
              <a:latin typeface="FangSong" panose="02010609060101010101" pitchFamily="49" charset="-122"/>
              <a:ea typeface="FangSong" panose="02010609060101010101" pitchFamily="49" charset="-122"/>
            </a:endParaRPr>
          </a:p>
          <a:p>
            <a:r>
              <a:rPr lang="zh-TW" altLang="en-US" sz="2800" dirty="0" smtClean="0">
                <a:solidFill>
                  <a:schemeClr val="bg1"/>
                </a:solidFill>
                <a:latin typeface="FangSong" panose="02010609060101010101" pitchFamily="49" charset="-122"/>
                <a:ea typeface="FangSong" panose="02010609060101010101" pitchFamily="49" charset="-122"/>
              </a:rPr>
              <a:t>購買</a:t>
            </a:r>
            <a:r>
              <a:rPr lang="en-US" altLang="zh-TW" sz="2800" dirty="0" err="1" smtClean="0">
                <a:solidFill>
                  <a:schemeClr val="bg1"/>
                </a:solidFill>
                <a:latin typeface="Lucida Fax" panose="02060602050505020204" pitchFamily="18" charset="0"/>
                <a:ea typeface="FangSong" panose="02010609060101010101" pitchFamily="49" charset="-122"/>
              </a:rPr>
              <a:t>Decentraland</a:t>
            </a:r>
            <a:r>
              <a:rPr lang="zh-TW" altLang="en-US" sz="2800" dirty="0" smtClean="0">
                <a:solidFill>
                  <a:schemeClr val="bg1"/>
                </a:solidFill>
                <a:latin typeface="FangSong" panose="02010609060101010101" pitchFamily="49" charset="-122"/>
                <a:ea typeface="FangSong" panose="02010609060101010101" pitchFamily="49" charset="-122"/>
              </a:rPr>
              <a:t>當中</a:t>
            </a:r>
            <a:r>
              <a:rPr lang="zh-TW" altLang="en-US" sz="2800" dirty="0">
                <a:solidFill>
                  <a:schemeClr val="bg1"/>
                </a:solidFill>
                <a:latin typeface="FangSong" panose="02010609060101010101" pitchFamily="49" charset="-122"/>
                <a:ea typeface="FangSong" panose="02010609060101010101" pitchFamily="49" charset="-122"/>
              </a:rPr>
              <a:t>土地，以獲得當中的領地擁有權。</a:t>
            </a:r>
          </a:p>
        </p:txBody>
      </p:sp>
      <p:pic>
        <p:nvPicPr>
          <p:cNvPr id="3076" name="Picture 4" descr="https://www.rayskyinvest.com/wp-content/uploads/2022/03/img_62220fad4e54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876" y="1821634"/>
            <a:ext cx="4708391" cy="316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91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方塊 2">
            <a:extLst>
              <a:ext uri="{FF2B5EF4-FFF2-40B4-BE49-F238E27FC236}">
                <a16:creationId xmlns:a16="http://schemas.microsoft.com/office/drawing/2014/main" id="{2E73ABD8-A921-4291-8326-E68CE35C2F35}"/>
              </a:ext>
            </a:extLst>
          </p:cNvPr>
          <p:cNvSpPr txBox="1"/>
          <p:nvPr/>
        </p:nvSpPr>
        <p:spPr>
          <a:xfrm>
            <a:off x="464781" y="336993"/>
            <a:ext cx="3784310" cy="707886"/>
          </a:xfrm>
          <a:prstGeom prst="rect">
            <a:avLst/>
          </a:prstGeom>
          <a:noFill/>
        </p:spPr>
        <p:txBody>
          <a:bodyPr wrap="square" rtlCol="0">
            <a:spAutoFit/>
          </a:bodyPr>
          <a:lstStyle/>
          <a:p>
            <a:r>
              <a:rPr lang="en-US" altLang="zh-TW" sz="4000" dirty="0" smtClean="0">
                <a:latin typeface="Lucida Fax" panose="02060602050505020204" pitchFamily="18" charset="0"/>
                <a:ea typeface="FangSong" panose="02010609060101010101" pitchFamily="49" charset="-122"/>
              </a:rPr>
              <a:t>MANA</a:t>
            </a:r>
            <a:r>
              <a:rPr lang="zh-TW" altLang="en-US" sz="4000" dirty="0" smtClean="0">
                <a:latin typeface="FangSong" panose="02010609060101010101" pitchFamily="49" charset="-122"/>
                <a:ea typeface="FangSong" panose="02010609060101010101" pitchFamily="49" charset="-122"/>
              </a:rPr>
              <a:t>幣</a:t>
            </a:r>
            <a:r>
              <a:rPr lang="zh-TW" altLang="en-US" sz="4000" dirty="0" smtClean="0">
                <a:latin typeface="FangSong" panose="02010609060101010101" pitchFamily="49" charset="-122"/>
                <a:ea typeface="FangSong" panose="02010609060101010101" pitchFamily="49" charset="-122"/>
              </a:rPr>
              <a:t>的</a:t>
            </a:r>
            <a:r>
              <a:rPr lang="zh-TW" altLang="en-US" sz="4000" dirty="0">
                <a:latin typeface="FangSong" panose="02010609060101010101" pitchFamily="49" charset="-122"/>
                <a:ea typeface="FangSong" panose="02010609060101010101" pitchFamily="49" charset="-122"/>
              </a:rPr>
              <a:t>用途</a:t>
            </a:r>
            <a:endParaRPr lang="zh-TW" altLang="en-US" sz="4000" dirty="0">
              <a:latin typeface="FangSong" panose="02010609060101010101" pitchFamily="49" charset="-122"/>
              <a:ea typeface="FangSong" panose="02010609060101010101" pitchFamily="49" charset="-122"/>
            </a:endParaRPr>
          </a:p>
        </p:txBody>
      </p:sp>
      <p:sp>
        <p:nvSpPr>
          <p:cNvPr id="6" name="文字方塊 5">
            <a:extLst>
              <a:ext uri="{FF2B5EF4-FFF2-40B4-BE49-F238E27FC236}">
                <a16:creationId xmlns:a16="http://schemas.microsoft.com/office/drawing/2014/main" id="{4F68EDD3-3670-4AF1-BB7D-7F9375CCE648}"/>
              </a:ext>
            </a:extLst>
          </p:cNvPr>
          <p:cNvSpPr txBox="1"/>
          <p:nvPr/>
        </p:nvSpPr>
        <p:spPr>
          <a:xfrm>
            <a:off x="1173427" y="1849087"/>
            <a:ext cx="6191250" cy="3108543"/>
          </a:xfrm>
          <a:prstGeom prst="rect">
            <a:avLst/>
          </a:prstGeom>
          <a:noFill/>
        </p:spPr>
        <p:txBody>
          <a:bodyPr wrap="square" rtlCol="0">
            <a:spAutoFit/>
          </a:bodyPr>
          <a:lstStyle/>
          <a:p>
            <a:r>
              <a:rPr lang="en-US" altLang="zh-TW" sz="2800" dirty="0" smtClean="0">
                <a:solidFill>
                  <a:schemeClr val="bg1"/>
                </a:solidFill>
                <a:latin typeface="Lucida Fax" panose="02060602050505020204" pitchFamily="18" charset="0"/>
                <a:ea typeface="FangSong" panose="02010609060101010101" pitchFamily="49" charset="-122"/>
              </a:rPr>
              <a:t>MANA</a:t>
            </a:r>
            <a:r>
              <a:rPr lang="zh-TW" altLang="en-US" sz="2800" dirty="0" smtClean="0">
                <a:solidFill>
                  <a:schemeClr val="bg1"/>
                </a:solidFill>
                <a:latin typeface="FangSong" panose="02010609060101010101" pitchFamily="49" charset="-122"/>
                <a:ea typeface="FangSong" panose="02010609060101010101" pitchFamily="49" charset="-122"/>
              </a:rPr>
              <a:t>幣用途三</a:t>
            </a:r>
            <a:r>
              <a:rPr lang="en-US" altLang="zh-TW" sz="2800" dirty="0" smtClean="0">
                <a:solidFill>
                  <a:schemeClr val="bg1"/>
                </a:solidFill>
                <a:latin typeface="FangSong" panose="02010609060101010101" pitchFamily="49" charset="-122"/>
                <a:ea typeface="FangSong" panose="02010609060101010101" pitchFamily="49" charset="-122"/>
              </a:rPr>
              <a:t>:</a:t>
            </a:r>
            <a:r>
              <a:rPr lang="zh-TW" altLang="en-US" sz="2800" dirty="0" smtClean="0">
                <a:solidFill>
                  <a:schemeClr val="bg1"/>
                </a:solidFill>
                <a:latin typeface="FangSong" panose="02010609060101010101" pitchFamily="49" charset="-122"/>
                <a:ea typeface="FangSong" panose="02010609060101010101" pitchFamily="49" charset="-122"/>
              </a:rPr>
              <a:t> </a:t>
            </a:r>
            <a:endParaRPr lang="en-US" altLang="zh-TW" sz="2800" dirty="0" smtClean="0">
              <a:solidFill>
                <a:schemeClr val="bg1"/>
              </a:solidFill>
              <a:latin typeface="FangSong" panose="02010609060101010101" pitchFamily="49" charset="-122"/>
              <a:ea typeface="FangSong" panose="02010609060101010101" pitchFamily="49" charset="-122"/>
            </a:endParaRPr>
          </a:p>
          <a:p>
            <a:r>
              <a:rPr lang="zh-TW" altLang="zh-TW" sz="2800" dirty="0" smtClean="0">
                <a:solidFill>
                  <a:schemeClr val="bg1"/>
                </a:solidFill>
                <a:latin typeface="FangSong" panose="02010609060101010101" pitchFamily="49" charset="-122"/>
                <a:ea typeface="FangSong" panose="02010609060101010101" pitchFamily="49" charset="-122"/>
              </a:rPr>
              <a:t>用作治理</a:t>
            </a:r>
            <a:endParaRPr lang="en-US" altLang="zh-TW" sz="2800" dirty="0" smtClean="0">
              <a:solidFill>
                <a:schemeClr val="bg1"/>
              </a:solidFill>
              <a:latin typeface="FangSong" panose="02010609060101010101" pitchFamily="49" charset="-122"/>
              <a:ea typeface="FangSong" panose="02010609060101010101" pitchFamily="49" charset="-122"/>
            </a:endParaRPr>
          </a:p>
          <a:p>
            <a:endParaRPr lang="zh-TW" altLang="en-US" sz="2800" dirty="0">
              <a:solidFill>
                <a:schemeClr val="bg1"/>
              </a:solidFill>
              <a:latin typeface="FangSong" panose="02010609060101010101" pitchFamily="49" charset="-122"/>
              <a:ea typeface="FangSong" panose="02010609060101010101" pitchFamily="49" charset="-122"/>
            </a:endParaRPr>
          </a:p>
          <a:p>
            <a:r>
              <a:rPr lang="zh-TW" altLang="en-US" sz="2800" dirty="0">
                <a:solidFill>
                  <a:schemeClr val="bg1"/>
                </a:solidFill>
                <a:latin typeface="FangSong" panose="02010609060101010101" pitchFamily="49" charset="-122"/>
                <a:ea typeface="FangSong" panose="02010609060101010101" pitchFamily="49" charset="-122"/>
              </a:rPr>
              <a:t>持有</a:t>
            </a:r>
            <a:r>
              <a:rPr lang="en-US" altLang="zh-TW" sz="2800" dirty="0">
                <a:solidFill>
                  <a:schemeClr val="bg1"/>
                </a:solidFill>
                <a:latin typeface="Lucida Fax" panose="02060602050505020204" pitchFamily="18" charset="0"/>
                <a:ea typeface="FangSong" panose="02010609060101010101" pitchFamily="49" charset="-122"/>
              </a:rPr>
              <a:t>MANA</a:t>
            </a:r>
            <a:r>
              <a:rPr lang="zh-TW" altLang="en-US" sz="2800" dirty="0">
                <a:solidFill>
                  <a:schemeClr val="bg1"/>
                </a:solidFill>
                <a:latin typeface="FangSong" panose="02010609060101010101" pitchFamily="49" charset="-122"/>
                <a:ea typeface="FangSong" panose="02010609060101010101" pitchFamily="49" charset="-122"/>
              </a:rPr>
              <a:t>能夠</a:t>
            </a:r>
            <a:r>
              <a:rPr lang="zh-TW" altLang="zh-TW" sz="2800" dirty="0" smtClean="0">
                <a:solidFill>
                  <a:schemeClr val="bg1"/>
                </a:solidFill>
                <a:latin typeface="FangSong" panose="02010609060101010101" pitchFamily="49" charset="-122"/>
                <a:ea typeface="FangSong" panose="02010609060101010101" pitchFamily="49" charset="-122"/>
              </a:rPr>
              <a:t>無成</a:t>
            </a:r>
            <a:r>
              <a:rPr lang="zh-TW" altLang="zh-TW" sz="2800" dirty="0">
                <a:solidFill>
                  <a:schemeClr val="bg1"/>
                </a:solidFill>
                <a:latin typeface="FangSong" panose="02010609060101010101" pitchFamily="49" charset="-122"/>
                <a:ea typeface="FangSong" panose="02010609060101010101" pitchFamily="49" charset="-122"/>
              </a:rPr>
              <a:t>本，透明地制定及投票。</a:t>
            </a:r>
            <a:r>
              <a:rPr lang="en-US" altLang="zh-TW" sz="2800" dirty="0">
                <a:solidFill>
                  <a:schemeClr val="bg1"/>
                </a:solidFill>
                <a:latin typeface="Lucida Fax" panose="02060602050505020204" pitchFamily="18" charset="0"/>
                <a:ea typeface="FangSong" panose="02010609060101010101" pitchFamily="49" charset="-122"/>
              </a:rPr>
              <a:t>MANA</a:t>
            </a:r>
            <a:r>
              <a:rPr lang="zh-TW" altLang="zh-TW" sz="2800" dirty="0">
                <a:solidFill>
                  <a:schemeClr val="bg1"/>
                </a:solidFill>
                <a:latin typeface="FangSong" panose="02010609060101010101" pitchFamily="49" charset="-122"/>
                <a:ea typeface="FangSong" panose="02010609060101010101" pitchFamily="49" charset="-122"/>
              </a:rPr>
              <a:t>的持有人能夠在既定的目檻之下，能夠提出任何動議及能夠進行任何形式投票。</a:t>
            </a:r>
          </a:p>
        </p:txBody>
      </p:sp>
      <p:pic>
        <p:nvPicPr>
          <p:cNvPr id="4098" name="Picture 2" descr="https://dao.decentraland.org/static/what_is-b6cc98a75c6c5af46dadf7e9b853e13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577" y="1489059"/>
            <a:ext cx="3828599" cy="38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467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78" name="Rectangle 77">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22CC044-9AF7-4E6E-9EED-789097E0EC58}"/>
              </a:ext>
            </a:extLst>
          </p:cNvPr>
          <p:cNvSpPr>
            <a:spLocks noGrp="1"/>
          </p:cNvSpPr>
          <p:nvPr>
            <p:ph type="title"/>
          </p:nvPr>
        </p:nvSpPr>
        <p:spPr>
          <a:xfrm>
            <a:off x="1219200" y="1680949"/>
            <a:ext cx="5983705" cy="3444819"/>
          </a:xfrm>
        </p:spPr>
        <p:txBody>
          <a:bodyPr vert="horz" lIns="109728" tIns="109728" rIns="109728" bIns="91440" rtlCol="0" anchor="ctr">
            <a:normAutofit/>
          </a:bodyPr>
          <a:lstStyle/>
          <a:p>
            <a:r>
              <a:rPr lang="en-US" altLang="zh-TW" sz="2800" b="0" dirty="0" err="1" smtClean="0">
                <a:solidFill>
                  <a:schemeClr val="bg1"/>
                </a:solidFill>
                <a:latin typeface="Lucida Fax" panose="02060602050505020204" pitchFamily="18" charset="0"/>
                <a:ea typeface="FangSong" panose="02010609060101010101" pitchFamily="49" charset="-122"/>
                <a:cs typeface="+mn-cs"/>
              </a:rPr>
              <a:t>Decentraland</a:t>
            </a:r>
            <a:r>
              <a:rPr lang="zh-TW" altLang="zh-TW" sz="2800" b="0" dirty="0" smtClean="0">
                <a:solidFill>
                  <a:schemeClr val="bg1"/>
                </a:solidFill>
                <a:latin typeface="FangSong" panose="02010609060101010101" pitchFamily="49" charset="-122"/>
                <a:ea typeface="FangSong" panose="02010609060101010101" pitchFamily="49" charset="-122"/>
                <a:cs typeface="+mn-cs"/>
              </a:rPr>
              <a:t>中的</a:t>
            </a:r>
            <a:r>
              <a:rPr lang="zh-TW" altLang="zh-TW" sz="2800" b="0" dirty="0">
                <a:solidFill>
                  <a:schemeClr val="bg1"/>
                </a:solidFill>
                <a:latin typeface="FangSong" panose="02010609060101010101" pitchFamily="49" charset="-122"/>
                <a:ea typeface="FangSong" panose="02010609060101010101" pitchFamily="49" charset="-122"/>
                <a:cs typeface="+mn-cs"/>
              </a:rPr>
              <a:t>土地可以稱得上是遊戲中最基本和重要的資產，這些土地構成了大部份的遊戲體驗。</a:t>
            </a:r>
          </a:p>
        </p:txBody>
      </p:sp>
      <p:sp>
        <p:nvSpPr>
          <p:cNvPr id="88" name="Rectangle 87">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字方塊 15">
            <a:extLst>
              <a:ext uri="{FF2B5EF4-FFF2-40B4-BE49-F238E27FC236}">
                <a16:creationId xmlns:a16="http://schemas.microsoft.com/office/drawing/2014/main" id="{256CB3EA-1D5A-4389-A09E-4BC4964DEAC1}"/>
              </a:ext>
            </a:extLst>
          </p:cNvPr>
          <p:cNvSpPr txBox="1"/>
          <p:nvPr/>
        </p:nvSpPr>
        <p:spPr>
          <a:xfrm>
            <a:off x="500050" y="365971"/>
            <a:ext cx="7188012" cy="707886"/>
          </a:xfrm>
          <a:prstGeom prst="rect">
            <a:avLst/>
          </a:prstGeom>
          <a:noFill/>
        </p:spPr>
        <p:txBody>
          <a:bodyPr wrap="square" rtlCol="0">
            <a:spAutoFit/>
          </a:bodyPr>
          <a:lstStyle/>
          <a:p>
            <a:r>
              <a:rPr lang="en-US" altLang="zh-TW" sz="4000" dirty="0" smtClean="0">
                <a:latin typeface="Lucida Fax" panose="02060602050505020204" pitchFamily="18" charset="0"/>
                <a:ea typeface="FangSong" panose="02010609060101010101" pitchFamily="49" charset="-122"/>
              </a:rPr>
              <a:t>LAND</a:t>
            </a:r>
            <a:r>
              <a:rPr lang="zh-TW" altLang="en-US" sz="4000" dirty="0" smtClean="0">
                <a:latin typeface="Lucida Fax" panose="02060602050505020204" pitchFamily="18" charset="0"/>
                <a:ea typeface="FangSong" panose="02010609060101010101" pitchFamily="49" charset="-122"/>
              </a:rPr>
              <a:t> </a:t>
            </a:r>
            <a:r>
              <a:rPr lang="zh-TW" altLang="zh-TW" sz="4000" dirty="0" smtClean="0">
                <a:latin typeface="FangSong" panose="02010609060101010101" pitchFamily="49" charset="-122"/>
                <a:ea typeface="FangSong" panose="02010609060101010101" pitchFamily="49" charset="-122"/>
              </a:rPr>
              <a:t>介紹</a:t>
            </a:r>
            <a:endParaRPr lang="zh-TW" altLang="en-US" sz="4000" dirty="0">
              <a:latin typeface="FangSong" panose="02010609060101010101" pitchFamily="49" charset="-122"/>
              <a:ea typeface="FangSong" panose="02010609060101010101" pitchFamily="49" charset="-122"/>
            </a:endParaRPr>
          </a:p>
        </p:txBody>
      </p:sp>
      <p:pic>
        <p:nvPicPr>
          <p:cNvPr id="3" name="圖片 2"/>
          <p:cNvPicPr>
            <a:picLocks noChangeAspect="1"/>
          </p:cNvPicPr>
          <p:nvPr/>
        </p:nvPicPr>
        <p:blipFill>
          <a:blip r:embed="rId2"/>
          <a:stretch>
            <a:fillRect/>
          </a:stretch>
        </p:blipFill>
        <p:spPr>
          <a:xfrm>
            <a:off x="7564876" y="1997385"/>
            <a:ext cx="4649713" cy="2615464"/>
          </a:xfrm>
          <a:prstGeom prst="rect">
            <a:avLst/>
          </a:prstGeom>
        </p:spPr>
      </p:pic>
    </p:spTree>
    <p:extLst>
      <p:ext uri="{BB962C8B-B14F-4D97-AF65-F5344CB8AC3E}">
        <p14:creationId xmlns:p14="http://schemas.microsoft.com/office/powerpoint/2010/main" val="40792412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78" name="Rectangle 77">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1263F21-FD5C-49D9-B5D3-5B94A4C998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175FEE01-7E1C-48BD-8FD4-2790F781F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10AB6C7-ECE6-4D0A-85D7-607621F7A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638059"/>
            <a:ext cx="4626862" cy="355171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D36EA07-E1C7-4DE1-B196-FBCA4D1A0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598E82-FBBE-4514-AC7D-75D1347F86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FC17599-20C8-4B64-8853-7E2891FC7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2B342F4-B533-4771-B828-654C36158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字方塊 15">
            <a:extLst>
              <a:ext uri="{FF2B5EF4-FFF2-40B4-BE49-F238E27FC236}">
                <a16:creationId xmlns:a16="http://schemas.microsoft.com/office/drawing/2014/main" id="{256CB3EA-1D5A-4389-A09E-4BC4964DEAC1}"/>
              </a:ext>
            </a:extLst>
          </p:cNvPr>
          <p:cNvSpPr txBox="1"/>
          <p:nvPr/>
        </p:nvSpPr>
        <p:spPr>
          <a:xfrm>
            <a:off x="500050" y="365971"/>
            <a:ext cx="7188012" cy="707886"/>
          </a:xfrm>
          <a:prstGeom prst="rect">
            <a:avLst/>
          </a:prstGeom>
          <a:noFill/>
        </p:spPr>
        <p:txBody>
          <a:bodyPr wrap="square" rtlCol="0">
            <a:spAutoFit/>
          </a:bodyPr>
          <a:lstStyle/>
          <a:p>
            <a:r>
              <a:rPr lang="en-US" altLang="zh-TW" sz="4000" dirty="0" smtClean="0">
                <a:latin typeface="Lucida Fax" panose="02060602050505020204" pitchFamily="18" charset="0"/>
                <a:ea typeface="FangSong" panose="02010609060101010101" pitchFamily="49" charset="-122"/>
              </a:rPr>
              <a:t>LAND</a:t>
            </a:r>
            <a:r>
              <a:rPr lang="zh-TW" altLang="en-US" sz="4000" dirty="0" smtClean="0">
                <a:latin typeface="Lucida Fax" panose="02060602050505020204" pitchFamily="18" charset="0"/>
                <a:ea typeface="FangSong" panose="02010609060101010101" pitchFamily="49" charset="-122"/>
              </a:rPr>
              <a:t> </a:t>
            </a:r>
            <a:r>
              <a:rPr lang="zh-TW" altLang="zh-TW" sz="4000" dirty="0" smtClean="0">
                <a:latin typeface="FangSong" panose="02010609060101010101" pitchFamily="49" charset="-122"/>
                <a:ea typeface="FangSong" panose="02010609060101010101" pitchFamily="49" charset="-122"/>
              </a:rPr>
              <a:t>介紹</a:t>
            </a:r>
            <a:endParaRPr lang="zh-TW" altLang="en-US" sz="4000" dirty="0">
              <a:latin typeface="FangSong" panose="02010609060101010101" pitchFamily="49" charset="-122"/>
              <a:ea typeface="FangSong" panose="02010609060101010101" pitchFamily="49" charset="-122"/>
            </a:endParaRPr>
          </a:p>
        </p:txBody>
      </p:sp>
      <p:sp>
        <p:nvSpPr>
          <p:cNvPr id="4" name="標題 3"/>
          <p:cNvSpPr>
            <a:spLocks noGrp="1"/>
          </p:cNvSpPr>
          <p:nvPr>
            <p:ph type="title"/>
          </p:nvPr>
        </p:nvSpPr>
        <p:spPr/>
        <p:txBody>
          <a:bodyPr/>
          <a:lstStyle/>
          <a:p>
            <a:endParaRPr lang="zh-TW" altLang="en-US"/>
          </a:p>
        </p:txBody>
      </p:sp>
      <p:sp>
        <p:nvSpPr>
          <p:cNvPr id="6" name="矩形 5"/>
          <p:cNvSpPr/>
          <p:nvPr/>
        </p:nvSpPr>
        <p:spPr>
          <a:xfrm>
            <a:off x="-97654" y="-54014"/>
            <a:ext cx="12508637" cy="69760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55107" y="6001305"/>
            <a:ext cx="13023542" cy="1127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55108" y="-340438"/>
            <a:ext cx="13023542" cy="1127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2"/>
          <a:stretch>
            <a:fillRect/>
          </a:stretch>
        </p:blipFill>
        <p:spPr>
          <a:xfrm>
            <a:off x="1455067" y="780255"/>
            <a:ext cx="9281866" cy="5221050"/>
          </a:xfrm>
          <a:prstGeom prst="rect">
            <a:avLst/>
          </a:prstGeom>
        </p:spPr>
      </p:pic>
    </p:spTree>
    <p:extLst>
      <p:ext uri="{BB962C8B-B14F-4D97-AF65-F5344CB8AC3E}">
        <p14:creationId xmlns:p14="http://schemas.microsoft.com/office/powerpoint/2010/main" val="278655792"/>
      </p:ext>
    </p:extLst>
  </p:cSld>
  <p:clrMapOvr>
    <a:masterClrMapping/>
  </p:clrMapOvr>
  <p:timing>
    <p:tnLst>
      <p:par>
        <p:cTn id="1" dur="indefinite" restart="never" nodeType="tmRoot"/>
      </p:par>
    </p:tnLst>
  </p:timing>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6300</TotalTime>
  <Words>385</Words>
  <Application>Microsoft Office PowerPoint</Application>
  <PresentationFormat>寬螢幕</PresentationFormat>
  <Paragraphs>56</Paragraphs>
  <Slides>19</Slides>
  <Notes>3</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19</vt:i4>
      </vt:variant>
    </vt:vector>
  </HeadingPairs>
  <TitlesOfParts>
    <vt:vector size="27" baseType="lpstr">
      <vt:lpstr>FangSong</vt:lpstr>
      <vt:lpstr>Meiryo</vt:lpstr>
      <vt:lpstr>新細明體</vt:lpstr>
      <vt:lpstr>Arial</vt:lpstr>
      <vt:lpstr>Calibri</vt:lpstr>
      <vt:lpstr>Corbel</vt:lpstr>
      <vt:lpstr>Lucida Fax</vt:lpstr>
      <vt:lpstr>ShojiVTI</vt:lpstr>
      <vt:lpstr>專題_NFT案例</vt:lpstr>
      <vt:lpstr>目錄</vt:lpstr>
      <vt:lpstr>PowerPoint 簡報</vt:lpstr>
      <vt:lpstr>PowerPoint 簡報</vt:lpstr>
      <vt:lpstr>PowerPoint 簡報</vt:lpstr>
      <vt:lpstr>PowerPoint 簡報</vt:lpstr>
      <vt:lpstr>PowerPoint 簡報</vt:lpstr>
      <vt:lpstr>Decentraland中的土地可以稱得上是遊戲中最基本和重要的資產，這些土地構成了大部份的遊戲體驗。</vt:lpstr>
      <vt:lpstr>PowerPoint 簡報</vt:lpstr>
      <vt:lpstr>LAND獲得方法一、銷毀MANA:  玩家可以透過銷毁遊戲的治理幣 MANA在新拓展的城市當中獲得虛擬土地LAND。</vt:lpstr>
      <vt:lpstr>LAND獲得方法二、於交易平台購買:  透過Decentraland中的交易平台Marketplace或Opensea等其他第三方的NFT交易平台購買。</vt:lpstr>
      <vt:lpstr>PowerPoint 簡報</vt:lpstr>
      <vt:lpstr>玩法一、設計自己的虛擬空間: 當玩家進入Decentraland之後，遊戲就會透過說明以及教學，讓你一步步認識 Decentraland世界。然後，買家就可以透過使用MANA，購入各種NFT物品，以設定自己的虛擬土地以及空間。</vt:lpstr>
      <vt:lpstr>玩法二、與其他玩家設定的虛擬空間互動: 玩家能夠前往其他人的虛擬空間。當中可能有各種NFT可供出售，另外亦有部份玩家的虛擬空間可能需要付費參觀。Decentraland亦可以與其他玩家交流，與其他玩家交易NFT等等。</vt:lpstr>
      <vt:lpstr>玩法三、:出租土地 如果新手玩家想在體驗遊戲過後才投資買地，不妨考慮透過第三方中介機構尋找合適的業主，每月支付一定金額的租金，以較低的價錢體驗Decentraland的魔力，在租借的土地上自行創造。</vt:lpstr>
      <vt:lpstr>PowerPoint 簡報</vt:lpstr>
      <vt:lpstr>  Decentraland和Sandbox等其他開放式區塊鏈遊戲隨著元宇宙的興起而受到玩家和投資者的追捧。未來除了繼續加強畫質外，亦會打破虛擬世界和現實世界之間的隔膜，好讓大眾能夠體驗虛擬世界的生活。 </vt:lpstr>
      <vt:lpstr>https://www.royenotes.com/decentraland-play-review/  https://www.rayskyinvest.com/62595/what-is-decentraland  https://www.youtube.com/watch?v=paiJ5haZqik  https://www.youtube.com/watch?v=S0Ngkrpdjb4  https://www.blocktempo.com/decentraland-review-the-first-day-public-launch/  https://cryptowesearch.com/blog/all/Decentraland-mana-intro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物聯網於金融之應用</dc:title>
  <dc:creator>Adolph You</dc:creator>
  <cp:lastModifiedBy>孫濰</cp:lastModifiedBy>
  <cp:revision>43</cp:revision>
  <dcterms:created xsi:type="dcterms:W3CDTF">2021-12-14T18:07:19Z</dcterms:created>
  <dcterms:modified xsi:type="dcterms:W3CDTF">2022-05-13T07:56:56Z</dcterms:modified>
</cp:coreProperties>
</file>